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6" name="Shape 146"/>
          <p:cNvSpPr/>
          <p:nvPr>
            <p:ph type="sldImg"/>
          </p:nvPr>
        </p:nvSpPr>
        <p:spPr>
          <a:xfrm>
            <a:off x="1143000" y="685800"/>
            <a:ext cx="4572000" cy="3429000"/>
          </a:xfrm>
          <a:prstGeom prst="rect">
            <a:avLst/>
          </a:prstGeom>
        </p:spPr>
        <p:txBody>
          <a:bodyPr/>
          <a:lstStyle/>
          <a:p>
            <a:pPr/>
          </a:p>
        </p:txBody>
      </p:sp>
      <p:sp>
        <p:nvSpPr>
          <p:cNvPr id="147" name="Shape 14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amp; Media">
    <p:spTree>
      <p:nvGrpSpPr>
        <p:cNvPr id="1" name=""/>
        <p:cNvGrpSpPr/>
        <p:nvPr/>
      </p:nvGrpSpPr>
      <p:grpSpPr>
        <a:xfrm>
          <a:off x="0" y="0"/>
          <a:ext cx="0" cy="0"/>
          <a:chOff x="0" y="0"/>
          <a:chExt cx="0" cy="0"/>
        </a:xfrm>
      </p:grpSpPr>
      <p:sp>
        <p:nvSpPr>
          <p:cNvPr id="89" name="Text"/>
          <p:cNvSpPr txBox="1"/>
          <p:nvPr>
            <p:ph type="body" sz="quarter" idx="21"/>
          </p:nvPr>
        </p:nvSpPr>
        <p:spPr>
          <a:xfrm>
            <a:off x="952500" y="444500"/>
            <a:ext cx="11099800" cy="2159000"/>
          </a:xfrm>
          <a:prstGeom prst="rect">
            <a:avLst/>
          </a:prstGeom>
        </p:spPr>
        <p:txBody>
          <a:bodyPr/>
          <a:lstStyle>
            <a:lvl1pPr marL="0" indent="0" algn="r">
              <a:spcBef>
                <a:spcPts val="0"/>
              </a:spcBef>
              <a:buSzTx/>
              <a:buNone/>
              <a:defRPr>
                <a:solidFill>
                  <a:schemeClr val="accent1">
                    <a:hueOff val="47394"/>
                    <a:satOff val="-25753"/>
                    <a:lumOff val="-7544"/>
                  </a:schemeClr>
                </a:solidFill>
              </a:defRPr>
            </a:lvl1pPr>
          </a:lstStyle>
          <a:p>
            <a:pPr/>
            <a:r>
              <a:t>Text</a:t>
            </a:r>
          </a:p>
        </p:txBody>
      </p:sp>
      <p:sp>
        <p:nvSpPr>
          <p:cNvPr id="90" name="Body Level One…"/>
          <p:cNvSpPr txBox="1"/>
          <p:nvPr>
            <p:ph type="body" sz="half" idx="1"/>
          </p:nvPr>
        </p:nvSpPr>
        <p:spPr>
          <a:xfrm>
            <a:off x="952500" y="2603500"/>
            <a:ext cx="5840732" cy="62865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1" name="Image"/>
          <p:cNvSpPr/>
          <p:nvPr>
            <p:ph type="pic" idx="22"/>
          </p:nvPr>
        </p:nvSpPr>
        <p:spPr>
          <a:xfrm>
            <a:off x="4533900" y="2603500"/>
            <a:ext cx="9429750" cy="6286500"/>
          </a:xfrm>
          <a:prstGeom prst="rect">
            <a:avLst/>
          </a:prstGeom>
        </p:spPr>
        <p:txBody>
          <a:bodyPr lIns="91439" tIns="45719" rIns="91439" bIns="45719" anchor="t">
            <a:noAutofit/>
          </a:bodyPr>
          <a:lstStyle/>
          <a:p>
            <a:pP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hree Columns">
    <p:spTree>
      <p:nvGrpSpPr>
        <p:cNvPr id="1" name=""/>
        <p:cNvGrpSpPr/>
        <p:nvPr/>
      </p:nvGrpSpPr>
      <p:grpSpPr>
        <a:xfrm>
          <a:off x="0" y="0"/>
          <a:ext cx="0" cy="0"/>
          <a:chOff x="0" y="0"/>
          <a:chExt cx="0" cy="0"/>
        </a:xfrm>
      </p:grpSpPr>
      <p:sp>
        <p:nvSpPr>
          <p:cNvPr id="99" name="Text"/>
          <p:cNvSpPr txBox="1"/>
          <p:nvPr>
            <p:ph type="body" sz="quarter" idx="21"/>
          </p:nvPr>
        </p:nvSpPr>
        <p:spPr>
          <a:xfrm>
            <a:off x="952500" y="444500"/>
            <a:ext cx="11099800" cy="2159000"/>
          </a:xfrm>
          <a:prstGeom prst="rect">
            <a:avLst/>
          </a:prstGeom>
        </p:spPr>
        <p:txBody>
          <a:bodyPr/>
          <a:lstStyle>
            <a:lvl1pPr marL="0" indent="0" algn="r">
              <a:spcBef>
                <a:spcPts val="0"/>
              </a:spcBef>
              <a:buSzTx/>
              <a:buNone/>
              <a:defRPr>
                <a:solidFill>
                  <a:schemeClr val="accent1">
                    <a:hueOff val="47394"/>
                    <a:satOff val="-25753"/>
                    <a:lumOff val="-7544"/>
                  </a:schemeClr>
                </a:solidFill>
              </a:defRPr>
            </a:lvl1pPr>
          </a:lstStyle>
          <a:p>
            <a:pPr/>
            <a:r>
              <a:t>Text</a:t>
            </a:r>
          </a:p>
        </p:txBody>
      </p:sp>
      <p:sp>
        <p:nvSpPr>
          <p:cNvPr id="100" name="Part II: Leadership…"/>
          <p:cNvSpPr txBox="1"/>
          <p:nvPr>
            <p:ph type="body" sz="quarter" idx="22"/>
          </p:nvPr>
        </p:nvSpPr>
        <p:spPr>
          <a:xfrm>
            <a:off x="5062668" y="2603500"/>
            <a:ext cx="2879464" cy="6286500"/>
          </a:xfrm>
          <a:prstGeom prst="rect">
            <a:avLst/>
          </a:prstGeom>
        </p:spPr>
        <p:txBody>
          <a:bodyPr anchor="t"/>
          <a:lstStyle/>
          <a:p>
            <a:pPr marL="0" indent="0" algn="just" defTabSz="457200">
              <a:lnSpc>
                <a:spcPct val="120000"/>
              </a:lnSpc>
              <a:spcBef>
                <a:spcPts val="1000"/>
              </a:spcBef>
              <a:buSzTx/>
              <a:buNone/>
              <a:defRPr sz="2300">
                <a:solidFill>
                  <a:srgbClr val="232323"/>
                </a:solidFill>
                <a:latin typeface="Helvetica Neue Bold Condensed"/>
                <a:ea typeface="Helvetica Neue Bold Condensed"/>
                <a:cs typeface="Helvetica Neue Bold Condensed"/>
                <a:sym typeface="Helvetica Neue Bold Condensed"/>
              </a:defRPr>
            </a:pPr>
            <a:r>
              <a:t>Part II: Leadership</a:t>
            </a:r>
          </a:p>
          <a:p>
            <a:pPr marL="228600" indent="-228600" algn="just" defTabSz="457200">
              <a:lnSpc>
                <a:spcPct val="120000"/>
              </a:lnSpc>
              <a:spcBef>
                <a:spcPts val="1000"/>
              </a:spcBef>
              <a:buSzPct val="100000"/>
              <a:buAutoNum type="arabicPeriod" startAt="1"/>
              <a:defRPr sz="1200">
                <a:solidFill>
                  <a:srgbClr val="232323"/>
                </a:solidFill>
                <a:latin typeface="Times New Roman"/>
                <a:ea typeface="Times New Roman"/>
                <a:cs typeface="Times New Roman"/>
                <a:sym typeface="Times New Roman"/>
              </a:defRPr>
            </a:pPr>
            <a:r>
              <a:t>Communications</a:t>
            </a:r>
          </a:p>
          <a:p>
            <a:pPr lvl="1" marL="457200" indent="-228600" algn="just" defTabSz="457200">
              <a:lnSpc>
                <a:spcPct val="120000"/>
              </a:lnSpc>
              <a:spcBef>
                <a:spcPts val="1000"/>
              </a:spcBef>
              <a:buSzPct val="100000"/>
              <a:buAutoNum type="arabicPeriod" startAt="1"/>
              <a:defRPr sz="1200">
                <a:solidFill>
                  <a:srgbClr val="232323"/>
                </a:solidFill>
                <a:latin typeface="Times New Roman"/>
                <a:ea typeface="Times New Roman"/>
                <a:cs typeface="Times New Roman"/>
                <a:sym typeface="Times New Roman"/>
              </a:defRPr>
            </a:pPr>
            <a:r>
              <a:t>Verbal</a:t>
            </a:r>
          </a:p>
          <a:p>
            <a:pPr lvl="1" marL="457200" indent="-228600" algn="just" defTabSz="457200">
              <a:lnSpc>
                <a:spcPct val="120000"/>
              </a:lnSpc>
              <a:spcBef>
                <a:spcPts val="1000"/>
              </a:spcBef>
              <a:buSzPct val="100000"/>
              <a:buAutoNum type="arabicPeriod" startAt="1"/>
              <a:defRPr sz="1200">
                <a:solidFill>
                  <a:srgbClr val="232323"/>
                </a:solidFill>
                <a:latin typeface="Times New Roman"/>
                <a:ea typeface="Times New Roman"/>
                <a:cs typeface="Times New Roman"/>
                <a:sym typeface="Times New Roman"/>
              </a:defRPr>
            </a:pPr>
            <a:r>
              <a:t>Non-Verbal</a:t>
            </a:r>
          </a:p>
          <a:p>
            <a:pPr marL="228600" indent="-228600" algn="just" defTabSz="457200">
              <a:lnSpc>
                <a:spcPct val="120000"/>
              </a:lnSpc>
              <a:spcBef>
                <a:spcPts val="1000"/>
              </a:spcBef>
              <a:buSzPct val="100000"/>
              <a:buAutoNum type="arabicPeriod" startAt="1"/>
              <a:defRPr sz="1200">
                <a:solidFill>
                  <a:srgbClr val="232323"/>
                </a:solidFill>
                <a:latin typeface="Times New Roman"/>
                <a:ea typeface="Times New Roman"/>
                <a:cs typeface="Times New Roman"/>
                <a:sym typeface="Times New Roman"/>
              </a:defRPr>
            </a:pPr>
            <a:r>
              <a:t>Leadership</a:t>
            </a:r>
          </a:p>
          <a:p>
            <a:pPr lvl="1" marL="457200" indent="-228600" algn="just" defTabSz="457200">
              <a:lnSpc>
                <a:spcPct val="120000"/>
              </a:lnSpc>
              <a:spcBef>
                <a:spcPts val="1000"/>
              </a:spcBef>
              <a:buSzPct val="100000"/>
              <a:buAutoNum type="arabicPeriod" startAt="1"/>
              <a:defRPr sz="1200">
                <a:solidFill>
                  <a:srgbClr val="232323"/>
                </a:solidFill>
                <a:latin typeface="Times New Roman"/>
                <a:ea typeface="Times New Roman"/>
                <a:cs typeface="Times New Roman"/>
                <a:sym typeface="Times New Roman"/>
              </a:defRPr>
            </a:pPr>
            <a:r>
              <a:t>Why</a:t>
            </a:r>
          </a:p>
          <a:p>
            <a:pPr lvl="1" marL="457200" indent="-228600" algn="just" defTabSz="457200">
              <a:lnSpc>
                <a:spcPct val="120000"/>
              </a:lnSpc>
              <a:spcBef>
                <a:spcPts val="1000"/>
              </a:spcBef>
              <a:buSzPct val="100000"/>
              <a:buAutoNum type="arabicPeriod" startAt="1"/>
              <a:defRPr sz="1200">
                <a:solidFill>
                  <a:srgbClr val="232323"/>
                </a:solidFill>
                <a:latin typeface="Times New Roman"/>
                <a:ea typeface="Times New Roman"/>
                <a:cs typeface="Times New Roman"/>
                <a:sym typeface="Times New Roman"/>
              </a:defRPr>
            </a:pPr>
            <a:r>
              <a:t>How</a:t>
            </a:r>
          </a:p>
          <a:p>
            <a:pPr lvl="1" marL="457200" indent="-228600" algn="just" defTabSz="457200">
              <a:lnSpc>
                <a:spcPct val="120000"/>
              </a:lnSpc>
              <a:spcBef>
                <a:spcPts val="1000"/>
              </a:spcBef>
              <a:buSzPct val="100000"/>
              <a:buAutoNum type="arabicPeriod" startAt="1"/>
              <a:defRPr sz="1200">
                <a:solidFill>
                  <a:srgbClr val="232323"/>
                </a:solidFill>
                <a:latin typeface="Times New Roman"/>
                <a:ea typeface="Times New Roman"/>
                <a:cs typeface="Times New Roman"/>
                <a:sym typeface="Times New Roman"/>
              </a:defRPr>
            </a:pPr>
            <a:r>
              <a:t>What</a:t>
            </a:r>
          </a:p>
        </p:txBody>
      </p:sp>
      <p:sp>
        <p:nvSpPr>
          <p:cNvPr id="101" name="Part III: Sustainability…"/>
          <p:cNvSpPr txBox="1"/>
          <p:nvPr>
            <p:ph type="body" sz="quarter" idx="23"/>
          </p:nvPr>
        </p:nvSpPr>
        <p:spPr>
          <a:xfrm>
            <a:off x="9172836" y="2603500"/>
            <a:ext cx="2879464" cy="6286500"/>
          </a:xfrm>
          <a:prstGeom prst="rect">
            <a:avLst/>
          </a:prstGeom>
        </p:spPr>
        <p:txBody>
          <a:bodyPr anchor="t"/>
          <a:lstStyle/>
          <a:p>
            <a:pPr marL="0" indent="0" algn="just" defTabSz="457200">
              <a:lnSpc>
                <a:spcPct val="120000"/>
              </a:lnSpc>
              <a:spcBef>
                <a:spcPts val="1000"/>
              </a:spcBef>
              <a:buSzTx/>
              <a:buNone/>
              <a:defRPr sz="2300">
                <a:solidFill>
                  <a:srgbClr val="232323"/>
                </a:solidFill>
                <a:latin typeface="Helvetica Neue Bold Condensed"/>
                <a:ea typeface="Helvetica Neue Bold Condensed"/>
                <a:cs typeface="Helvetica Neue Bold Condensed"/>
                <a:sym typeface="Helvetica Neue Bold Condensed"/>
              </a:defRPr>
            </a:pPr>
            <a:r>
              <a:t>Part III: Sustainability</a:t>
            </a:r>
          </a:p>
          <a:p>
            <a:pPr marL="228600" indent="-228600" algn="just" defTabSz="457200">
              <a:lnSpc>
                <a:spcPct val="120000"/>
              </a:lnSpc>
              <a:spcBef>
                <a:spcPts val="1000"/>
              </a:spcBef>
              <a:buSzPct val="100000"/>
              <a:buAutoNum type="arabicPeriod" startAt="1"/>
              <a:defRPr sz="1200">
                <a:solidFill>
                  <a:srgbClr val="232323"/>
                </a:solidFill>
                <a:latin typeface="Times New Roman"/>
                <a:ea typeface="Times New Roman"/>
                <a:cs typeface="Times New Roman"/>
                <a:sym typeface="Times New Roman"/>
              </a:defRPr>
            </a:pPr>
            <a:r>
              <a:t>Environmental Sustainability</a:t>
            </a:r>
          </a:p>
          <a:p>
            <a:pPr marL="228600" indent="-228600" algn="just" defTabSz="457200">
              <a:lnSpc>
                <a:spcPct val="120000"/>
              </a:lnSpc>
              <a:spcBef>
                <a:spcPts val="1000"/>
              </a:spcBef>
              <a:buSzPct val="100000"/>
              <a:buAutoNum type="arabicPeriod" startAt="1"/>
              <a:defRPr sz="1200">
                <a:solidFill>
                  <a:srgbClr val="232323"/>
                </a:solidFill>
                <a:latin typeface="Times New Roman"/>
                <a:ea typeface="Times New Roman"/>
                <a:cs typeface="Times New Roman"/>
                <a:sym typeface="Times New Roman"/>
              </a:defRPr>
            </a:pPr>
            <a:r>
              <a:t>Social Sustainability</a:t>
            </a:r>
          </a:p>
          <a:p>
            <a:pPr marL="228600" indent="-228600" algn="just" defTabSz="457200">
              <a:lnSpc>
                <a:spcPct val="120000"/>
              </a:lnSpc>
              <a:spcBef>
                <a:spcPts val="1000"/>
              </a:spcBef>
              <a:buSzPct val="100000"/>
              <a:buAutoNum type="arabicPeriod" startAt="1"/>
              <a:defRPr sz="1200">
                <a:solidFill>
                  <a:srgbClr val="232323"/>
                </a:solidFill>
                <a:latin typeface="Times New Roman"/>
                <a:ea typeface="Times New Roman"/>
                <a:cs typeface="Times New Roman"/>
                <a:sym typeface="Times New Roman"/>
              </a:defRPr>
            </a:pPr>
            <a:r>
              <a:t>Governance Sustainability</a:t>
            </a:r>
          </a:p>
          <a:p>
            <a:pPr marL="228600" indent="-228600" algn="just" defTabSz="457200">
              <a:lnSpc>
                <a:spcPct val="120000"/>
              </a:lnSpc>
              <a:spcBef>
                <a:spcPts val="1000"/>
              </a:spcBef>
              <a:buSzPct val="100000"/>
              <a:buAutoNum type="arabicPeriod" startAt="1"/>
              <a:defRPr sz="1200">
                <a:solidFill>
                  <a:srgbClr val="232323"/>
                </a:solidFill>
                <a:latin typeface="Times New Roman"/>
                <a:ea typeface="Times New Roman"/>
                <a:cs typeface="Times New Roman"/>
                <a:sym typeface="Times New Roman"/>
              </a:defRPr>
            </a:pPr>
            <a:r>
              <a:t>Digital transformations</a:t>
            </a:r>
          </a:p>
        </p:txBody>
      </p:sp>
      <p:sp>
        <p:nvSpPr>
          <p:cNvPr id="102" name="Part I: The Digital Age…"/>
          <p:cNvSpPr txBox="1"/>
          <p:nvPr>
            <p:ph type="body" sz="quarter" idx="24"/>
          </p:nvPr>
        </p:nvSpPr>
        <p:spPr>
          <a:xfrm>
            <a:off x="952500" y="2603500"/>
            <a:ext cx="2879464" cy="6286500"/>
          </a:xfrm>
          <a:prstGeom prst="rect">
            <a:avLst/>
          </a:prstGeom>
        </p:spPr>
        <p:txBody>
          <a:bodyPr anchor="t"/>
          <a:lstStyle/>
          <a:p>
            <a:pPr marL="0" indent="0" algn="just" defTabSz="457200">
              <a:lnSpc>
                <a:spcPct val="120000"/>
              </a:lnSpc>
              <a:spcBef>
                <a:spcPts val="1000"/>
              </a:spcBef>
              <a:buSzTx/>
              <a:buNone/>
              <a:defRPr sz="2300">
                <a:solidFill>
                  <a:srgbClr val="232323"/>
                </a:solidFill>
                <a:latin typeface="Helvetica Neue Bold Condensed"/>
                <a:ea typeface="Helvetica Neue Bold Condensed"/>
                <a:cs typeface="Helvetica Neue Bold Condensed"/>
                <a:sym typeface="Helvetica Neue Bold Condensed"/>
              </a:defRPr>
            </a:pPr>
            <a:r>
              <a:t>Part I: The Digital Age</a:t>
            </a:r>
          </a:p>
          <a:p>
            <a:pPr marL="228600" indent="-228600" algn="just" defTabSz="457200">
              <a:lnSpc>
                <a:spcPct val="120000"/>
              </a:lnSpc>
              <a:spcBef>
                <a:spcPts val="1000"/>
              </a:spcBef>
              <a:buSzPct val="100000"/>
              <a:buAutoNum type="arabicPeriod" startAt="1"/>
              <a:defRPr sz="1200">
                <a:solidFill>
                  <a:srgbClr val="232323"/>
                </a:solidFill>
                <a:latin typeface="Times New Roman"/>
                <a:ea typeface="Times New Roman"/>
                <a:cs typeface="Times New Roman"/>
                <a:sym typeface="Times New Roman"/>
              </a:defRPr>
            </a:pPr>
            <a:r>
              <a:t>Digital Finance</a:t>
            </a:r>
          </a:p>
          <a:p>
            <a:pPr lvl="1" marL="457200" indent="-228600" algn="just" defTabSz="457200">
              <a:lnSpc>
                <a:spcPct val="120000"/>
              </a:lnSpc>
              <a:spcBef>
                <a:spcPts val="1000"/>
              </a:spcBef>
              <a:buSzPct val="100000"/>
              <a:buAutoNum type="arabicPeriod" startAt="1"/>
              <a:defRPr sz="1200">
                <a:solidFill>
                  <a:srgbClr val="232323"/>
                </a:solidFill>
                <a:latin typeface="Times New Roman"/>
                <a:ea typeface="Times New Roman"/>
                <a:cs typeface="Times New Roman"/>
                <a:sym typeface="Times New Roman"/>
              </a:defRPr>
            </a:pPr>
            <a:r>
              <a:t>Payment systems</a:t>
            </a:r>
          </a:p>
          <a:p>
            <a:pPr lvl="1" marL="457200" indent="-228600" algn="just" defTabSz="457200">
              <a:lnSpc>
                <a:spcPct val="120000"/>
              </a:lnSpc>
              <a:spcBef>
                <a:spcPts val="1000"/>
              </a:spcBef>
              <a:buSzPct val="100000"/>
              <a:buAutoNum type="arabicPeriod" startAt="1"/>
              <a:defRPr sz="1200">
                <a:solidFill>
                  <a:srgbClr val="232323"/>
                </a:solidFill>
                <a:latin typeface="Times New Roman"/>
                <a:ea typeface="Times New Roman"/>
                <a:cs typeface="Times New Roman"/>
                <a:sym typeface="Times New Roman"/>
              </a:defRPr>
            </a:pPr>
            <a:r>
              <a:t>Banking</a:t>
            </a:r>
          </a:p>
          <a:p>
            <a:pPr lvl="1" marL="457200" indent="-228600" algn="just" defTabSz="457200">
              <a:lnSpc>
                <a:spcPct val="120000"/>
              </a:lnSpc>
              <a:spcBef>
                <a:spcPts val="1000"/>
              </a:spcBef>
              <a:buSzPct val="100000"/>
              <a:buAutoNum type="arabicPeriod" startAt="1"/>
              <a:defRPr sz="1200">
                <a:solidFill>
                  <a:srgbClr val="232323"/>
                </a:solidFill>
                <a:latin typeface="Times New Roman"/>
                <a:ea typeface="Times New Roman"/>
                <a:cs typeface="Times New Roman"/>
                <a:sym typeface="Times New Roman"/>
              </a:defRPr>
            </a:pPr>
            <a:r>
              <a:t>Insurance</a:t>
            </a:r>
          </a:p>
          <a:p>
            <a:pPr lvl="1" marL="457200" indent="-228600" algn="just" defTabSz="457200">
              <a:lnSpc>
                <a:spcPct val="120000"/>
              </a:lnSpc>
              <a:spcBef>
                <a:spcPts val="1000"/>
              </a:spcBef>
              <a:buSzPct val="100000"/>
              <a:buAutoNum type="arabicPeriod" startAt="1"/>
              <a:defRPr sz="1200">
                <a:solidFill>
                  <a:srgbClr val="232323"/>
                </a:solidFill>
                <a:latin typeface="Times New Roman"/>
                <a:ea typeface="Times New Roman"/>
                <a:cs typeface="Times New Roman"/>
                <a:sym typeface="Times New Roman"/>
              </a:defRPr>
            </a:pPr>
            <a:r>
              <a:t>Asset management</a:t>
            </a:r>
          </a:p>
          <a:p>
            <a:pPr marL="228600" indent="-228600" algn="just" defTabSz="457200">
              <a:lnSpc>
                <a:spcPct val="120000"/>
              </a:lnSpc>
              <a:spcBef>
                <a:spcPts val="1000"/>
              </a:spcBef>
              <a:buSzPct val="100000"/>
              <a:buAutoNum type="arabicPeriod" startAt="1"/>
              <a:defRPr sz="1200">
                <a:solidFill>
                  <a:srgbClr val="232323"/>
                </a:solidFill>
                <a:latin typeface="Times New Roman"/>
                <a:ea typeface="Times New Roman"/>
                <a:cs typeface="Times New Roman"/>
                <a:sym typeface="Times New Roman"/>
              </a:defRPr>
            </a:pPr>
            <a:r>
              <a:t>Technology</a:t>
            </a:r>
          </a:p>
          <a:p>
            <a:pPr lvl="1" marL="457200" indent="-228600" algn="just" defTabSz="457200">
              <a:lnSpc>
                <a:spcPct val="120000"/>
              </a:lnSpc>
              <a:spcBef>
                <a:spcPts val="1000"/>
              </a:spcBef>
              <a:buSzPct val="100000"/>
              <a:buAutoNum type="arabicPeriod" startAt="1"/>
              <a:defRPr sz="1200">
                <a:solidFill>
                  <a:srgbClr val="232323"/>
                </a:solidFill>
                <a:latin typeface="Times New Roman"/>
                <a:ea typeface="Times New Roman"/>
                <a:cs typeface="Times New Roman"/>
                <a:sym typeface="Times New Roman"/>
              </a:defRPr>
            </a:pPr>
            <a:r>
              <a:t>Data</a:t>
            </a:r>
          </a:p>
          <a:p>
            <a:pPr lvl="1" marL="457200" indent="-228600" algn="just" defTabSz="457200">
              <a:lnSpc>
                <a:spcPct val="120000"/>
              </a:lnSpc>
              <a:spcBef>
                <a:spcPts val="1000"/>
              </a:spcBef>
              <a:buSzPct val="100000"/>
              <a:buAutoNum type="arabicPeriod" startAt="1"/>
              <a:defRPr sz="1200">
                <a:solidFill>
                  <a:srgbClr val="232323"/>
                </a:solidFill>
                <a:latin typeface="Times New Roman"/>
                <a:ea typeface="Times New Roman"/>
                <a:cs typeface="Times New Roman"/>
                <a:sym typeface="Times New Roman"/>
              </a:defRPr>
            </a:pPr>
            <a:r>
              <a:t>Hardware</a:t>
            </a:r>
          </a:p>
          <a:p>
            <a:pPr lvl="1" marL="457200" indent="-228600" algn="just" defTabSz="457200">
              <a:lnSpc>
                <a:spcPct val="120000"/>
              </a:lnSpc>
              <a:spcBef>
                <a:spcPts val="1000"/>
              </a:spcBef>
              <a:buSzPct val="100000"/>
              <a:buAutoNum type="arabicPeriod" startAt="1"/>
              <a:defRPr sz="1200">
                <a:solidFill>
                  <a:srgbClr val="232323"/>
                </a:solidFill>
                <a:latin typeface="Times New Roman"/>
                <a:ea typeface="Times New Roman"/>
                <a:cs typeface="Times New Roman"/>
                <a:sym typeface="Times New Roman"/>
              </a:defRPr>
            </a:pPr>
            <a:r>
              <a:t>Software</a:t>
            </a: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2-col">
    <p:spTree>
      <p:nvGrpSpPr>
        <p:cNvPr id="1" name=""/>
        <p:cNvGrpSpPr/>
        <p:nvPr/>
      </p:nvGrpSpPr>
      <p:grpSpPr>
        <a:xfrm>
          <a:off x="0" y="0"/>
          <a:ext cx="0" cy="0"/>
          <a:chOff x="0" y="0"/>
          <a:chExt cx="0" cy="0"/>
        </a:xfrm>
      </p:grpSpPr>
      <p:sp>
        <p:nvSpPr>
          <p:cNvPr id="110" name="Body Level One…"/>
          <p:cNvSpPr txBox="1"/>
          <p:nvPr>
            <p:ph type="body" sz="half" idx="1"/>
          </p:nvPr>
        </p:nvSpPr>
        <p:spPr>
          <a:xfrm>
            <a:off x="952500" y="2603500"/>
            <a:ext cx="5375424" cy="6286500"/>
          </a:xfrm>
          <a:prstGeom prst="rect">
            <a:avLst/>
          </a:prstGeom>
        </p:spPr>
        <p:txBody>
          <a:bodyPr anchor="t"/>
          <a:lstStyle/>
          <a:p>
            <a:pPr/>
            <a:r>
              <a:t>Body Level One</a:t>
            </a:r>
          </a:p>
          <a:p>
            <a:pPr lvl="1"/>
            <a:r>
              <a:t>Body Level Two</a:t>
            </a:r>
          </a:p>
          <a:p>
            <a:pPr lvl="2"/>
            <a:r>
              <a:t>Body Level Three</a:t>
            </a:r>
          </a:p>
          <a:p>
            <a:pPr lvl="3"/>
            <a:r>
              <a:t>Body Level Four</a:t>
            </a:r>
          </a:p>
          <a:p>
            <a:pPr lvl="4"/>
            <a:r>
              <a:t>Body Level Five</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
        <p:nvSpPr>
          <p:cNvPr id="112" name="Body Level One…"/>
          <p:cNvSpPr txBox="1"/>
          <p:nvPr>
            <p:ph type="body" sz="half" idx="21"/>
          </p:nvPr>
        </p:nvSpPr>
        <p:spPr>
          <a:xfrm>
            <a:off x="6959600" y="2603500"/>
            <a:ext cx="5375424" cy="6286500"/>
          </a:xfrm>
          <a:prstGeom prst="rect">
            <a:avLst/>
          </a:prstGeom>
        </p:spPr>
        <p:txBody>
          <a:bodyPr anchor="t"/>
          <a:lstStyle/>
          <a:p>
            <a:pPr/>
            <a:r>
              <a:t>Body Level One</a:t>
            </a:r>
          </a:p>
          <a:p>
            <a:pPr lvl="1"/>
            <a:r>
              <a:t>Body Level Two</a:t>
            </a:r>
          </a:p>
          <a:p>
            <a:pPr lvl="2"/>
            <a:r>
              <a:t>Body Level Three</a:t>
            </a:r>
          </a:p>
          <a:p>
            <a:pPr lvl="3"/>
            <a:r>
              <a:t>Body Level Four</a:t>
            </a:r>
          </a:p>
          <a:p>
            <a:pPr lvl="4"/>
            <a:r>
              <a:t>Body Level Five</a:t>
            </a:r>
          </a:p>
        </p:txBody>
      </p:sp>
      <p:sp>
        <p:nvSpPr>
          <p:cNvPr id="113" name="Title Text"/>
          <p:cNvSpPr txBox="1"/>
          <p:nvPr>
            <p:ph type="title"/>
          </p:nvPr>
        </p:nvSpPr>
        <p:spPr>
          <a:prstGeom prst="rect">
            <a:avLst/>
          </a:prstGeom>
        </p:spPr>
        <p:txBody>
          <a:bodyPr/>
          <a:lstStyle>
            <a:lvl1pPr algn="r">
              <a:defRPr sz="3600">
                <a:solidFill>
                  <a:schemeClr val="accent1"/>
                </a:solidFill>
              </a:defRPr>
            </a:lvl1pPr>
          </a:lstStyle>
          <a:p>
            <a:pPr/>
            <a:r>
              <a:t>Title Text</a:t>
            </a:r>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othing">
    <p:spTree>
      <p:nvGrpSpPr>
        <p:cNvPr id="1" name=""/>
        <p:cNvGrpSpPr/>
        <p:nvPr/>
      </p:nvGrpSpPr>
      <p:grpSpPr>
        <a:xfrm>
          <a:off x="0" y="0"/>
          <a:ext cx="0" cy="0"/>
          <a:chOff x="0" y="0"/>
          <a:chExt cx="0" cy="0"/>
        </a:xfrm>
      </p:grpSpPr>
      <p:pic>
        <p:nvPicPr>
          <p:cNvPr id="120" name="FITT2.png" descr="FITT2.png"/>
          <p:cNvPicPr>
            <a:picLocks noChangeAspect="1"/>
          </p:cNvPicPr>
          <p:nvPr/>
        </p:nvPicPr>
        <p:blipFill>
          <a:blip r:embed="rId2">
            <a:extLst/>
          </a:blip>
          <a:stretch>
            <a:fillRect/>
          </a:stretch>
        </p:blipFill>
        <p:spPr>
          <a:xfrm>
            <a:off x="10877295" y="100833"/>
            <a:ext cx="2028000" cy="816645"/>
          </a:xfrm>
          <a:prstGeom prst="rect">
            <a:avLst/>
          </a:prstGeom>
          <a:ln w="12700">
            <a:miter lim="400000"/>
          </a:ln>
        </p:spPr>
      </p:pic>
      <p:sp>
        <p:nvSpPr>
          <p:cNvPr id="121" name="Slide Number"/>
          <p:cNvSpPr txBox="1"/>
          <p:nvPr>
            <p:ph type="sldNum" sz="quarter" idx="2"/>
          </p:nvPr>
        </p:nvSpPr>
        <p:spPr>
          <a:xfrm>
            <a:off x="6389020" y="8071025"/>
            <a:ext cx="220329" cy="200771"/>
          </a:xfrm>
          <a:prstGeom prst="rect">
            <a:avLst/>
          </a:prstGeom>
        </p:spPr>
        <p:txBody>
          <a:bodyPr lIns="26140" tIns="26140" rIns="26140" bIns="26140" anchor="b"/>
          <a:lstStyle>
            <a:lvl1pPr defTabSz="415431">
              <a:defRPr sz="1100">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spTree>
      <p:nvGrpSpPr>
        <p:cNvPr id="1" name=""/>
        <p:cNvGrpSpPr/>
        <p:nvPr/>
      </p:nvGrpSpPr>
      <p:grpSpPr>
        <a:xfrm>
          <a:off x="0" y="0"/>
          <a:ext cx="0" cy="0"/>
          <a:chOff x="0" y="0"/>
          <a:chExt cx="0" cy="0"/>
        </a:xfrm>
      </p:grpSpPr>
      <p:sp>
        <p:nvSpPr>
          <p:cNvPr id="128" name="Text"/>
          <p:cNvSpPr txBox="1"/>
          <p:nvPr>
            <p:ph type="body" sz="quarter" idx="21"/>
          </p:nvPr>
        </p:nvSpPr>
        <p:spPr>
          <a:xfrm>
            <a:off x="952500" y="444500"/>
            <a:ext cx="11099800" cy="2159000"/>
          </a:xfrm>
          <a:prstGeom prst="rect">
            <a:avLst/>
          </a:prstGeom>
        </p:spPr>
        <p:txBody>
          <a:bodyPr/>
          <a:lstStyle>
            <a:lvl1pPr marL="0" indent="0" algn="r">
              <a:spcBef>
                <a:spcPts val="0"/>
              </a:spcBef>
              <a:buSzTx/>
              <a:buNone/>
              <a:defRPr>
                <a:solidFill>
                  <a:schemeClr val="accent1">
                    <a:hueOff val="47394"/>
                    <a:satOff val="-25753"/>
                    <a:lumOff val="-7544"/>
                  </a:schemeClr>
                </a:solidFill>
              </a:defRPr>
            </a:lvl1pPr>
          </a:lstStyle>
          <a:p>
            <a:pPr/>
            <a:r>
              <a:t>Text</a:t>
            </a:r>
          </a:p>
        </p:txBody>
      </p:sp>
      <p:sp>
        <p:nvSpPr>
          <p:cNvPr id="129" name="Slide Number"/>
          <p:cNvSpPr txBox="1"/>
          <p:nvPr>
            <p:ph type="sldNum" sz="quarter" idx="2"/>
          </p:nvPr>
        </p:nvSpPr>
        <p:spPr>
          <a:prstGeom prst="rect">
            <a:avLst/>
          </a:prstGeom>
        </p:spPr>
        <p:txBody>
          <a:bodyPr/>
          <a:lstStyle/>
          <a:p>
            <a:pPr/>
            <a:fld id="{86CB4B4D-7CA3-9044-876B-883B54F8677D}" type="slidenum"/>
          </a:p>
        </p:txBody>
      </p:sp>
      <p:pic>
        <p:nvPicPr>
          <p:cNvPr id="130" name="Image" descr="Image"/>
          <p:cNvPicPr>
            <a:picLocks noChangeAspect="1"/>
          </p:cNvPicPr>
          <p:nvPr/>
        </p:nvPicPr>
        <p:blipFill>
          <a:blip r:embed="rId2">
            <a:extLst/>
          </a:blip>
          <a:stretch>
            <a:fillRect/>
          </a:stretch>
        </p:blipFill>
        <p:spPr>
          <a:xfrm>
            <a:off x="279400" y="319498"/>
            <a:ext cx="2453702" cy="1146339"/>
          </a:xfrm>
          <a:prstGeom prst="rect">
            <a:avLst/>
          </a:prstGeom>
          <a:ln w="12700">
            <a:miter lim="400000"/>
          </a:ln>
        </p:spPr>
      </p:pic>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137" name="Text"/>
          <p:cNvSpPr txBox="1"/>
          <p:nvPr>
            <p:ph type="body" sz="quarter" idx="21"/>
          </p:nvPr>
        </p:nvSpPr>
        <p:spPr>
          <a:xfrm>
            <a:off x="952500" y="444500"/>
            <a:ext cx="11099800" cy="2159000"/>
          </a:xfrm>
          <a:prstGeom prst="rect">
            <a:avLst/>
          </a:prstGeom>
        </p:spPr>
        <p:txBody>
          <a:bodyPr/>
          <a:lstStyle>
            <a:lvl1pPr marL="0" indent="0" algn="r">
              <a:spcBef>
                <a:spcPts val="0"/>
              </a:spcBef>
              <a:buSzTx/>
              <a:buNone/>
              <a:defRPr>
                <a:solidFill>
                  <a:schemeClr val="accent1">
                    <a:hueOff val="47394"/>
                    <a:satOff val="-25753"/>
                    <a:lumOff val="-7544"/>
                  </a:schemeClr>
                </a:solidFill>
              </a:defRPr>
            </a:lvl1pPr>
          </a:lstStyle>
          <a:p>
            <a:pPr/>
            <a:r>
              <a:t>Text</a:t>
            </a:r>
          </a:p>
        </p:txBody>
      </p:sp>
      <p:sp>
        <p:nvSpPr>
          <p:cNvPr id="138" name="Body Level One…"/>
          <p:cNvSpPr txBox="1"/>
          <p:nvPr>
            <p:ph type="body" idx="1"/>
          </p:nvPr>
        </p:nvSpPr>
        <p:spPr>
          <a:prstGeom prst="rect">
            <a:avLst/>
          </a:prstGeom>
        </p:spPr>
        <p:txBody>
          <a:bodyPr/>
          <a:lstStyle>
            <a:lvl2pPr marL="790222" indent="-345722">
              <a:spcBef>
                <a:spcPts val="1000"/>
              </a:spcBef>
              <a:buChar char="-"/>
              <a:defRPr sz="2800">
                <a:solidFill>
                  <a:schemeClr val="accent1"/>
                </a:solidFill>
              </a:defRPr>
            </a:lvl2pPr>
            <a:lvl3pPr>
              <a:spcBef>
                <a:spcPts val="0"/>
              </a:spcBef>
              <a:buChar char="‣"/>
              <a:defRPr sz="2200">
                <a:solidFill>
                  <a:srgbClr val="A6AAA9"/>
                </a:solidFill>
              </a:defRPr>
            </a:lvl3pPr>
          </a:lstStyle>
          <a:p>
            <a:pPr/>
            <a:r>
              <a:t>Body Level One</a:t>
            </a:r>
          </a:p>
          <a:p>
            <a:pPr lvl="1"/>
            <a:r>
              <a:t>Body Level Two</a:t>
            </a:r>
          </a:p>
          <a:p>
            <a:pPr lvl="2"/>
            <a:r>
              <a:t>Body Level Three</a:t>
            </a:r>
          </a:p>
          <a:p>
            <a:pPr lvl="3"/>
            <a:r>
              <a:t>Body Level Four</a:t>
            </a:r>
          </a:p>
          <a:p>
            <a:pPr lvl="4"/>
            <a:r>
              <a:t>Body Level Five</a:t>
            </a:r>
          </a:p>
        </p:txBody>
      </p:sp>
      <p:sp>
        <p:nvSpPr>
          <p:cNvPr id="139" name="Slide Number"/>
          <p:cNvSpPr txBox="1"/>
          <p:nvPr>
            <p:ph type="sldNum" sz="quarter" idx="2"/>
          </p:nvPr>
        </p:nvSpPr>
        <p:spPr>
          <a:prstGeom prst="rect">
            <a:avLst/>
          </a:prstGeom>
        </p:spPr>
        <p:txBody>
          <a:bodyPr/>
          <a:lstStyle/>
          <a:p>
            <a:pPr/>
            <a:fld id="{86CB4B4D-7CA3-9044-876B-883B54F8677D}" type="slidenum"/>
          </a:p>
        </p:txBody>
      </p:sp>
      <p:pic>
        <p:nvPicPr>
          <p:cNvPr id="140" name="Logo-RiskLab.jpeg" descr="Logo-RiskLab.jpeg"/>
          <p:cNvPicPr>
            <a:picLocks noChangeAspect="1"/>
          </p:cNvPicPr>
          <p:nvPr/>
        </p:nvPicPr>
        <p:blipFill>
          <a:blip r:embed="rId2">
            <a:extLst/>
          </a:blip>
          <a:stretch>
            <a:fillRect/>
          </a:stretch>
        </p:blipFill>
        <p:spPr>
          <a:xfrm>
            <a:off x="142270" y="82272"/>
            <a:ext cx="5063290" cy="1277802"/>
          </a:xfrm>
          <a:prstGeom prst="rect">
            <a:avLst/>
          </a:prstGeom>
          <a:ln w="12700">
            <a:miter lim="400000"/>
          </a:ln>
        </p:spPr>
      </p:pic>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9" name="Text"/>
          <p:cNvSpPr txBox="1"/>
          <p:nvPr>
            <p:ph type="body" sz="quarter" idx="21"/>
          </p:nvPr>
        </p:nvSpPr>
        <p:spPr>
          <a:xfrm>
            <a:off x="952500" y="444500"/>
            <a:ext cx="11099800" cy="2159000"/>
          </a:xfrm>
          <a:prstGeom prst="rect">
            <a:avLst/>
          </a:prstGeom>
        </p:spPr>
        <p:txBody>
          <a:bodyPr/>
          <a:lstStyle>
            <a:lvl1pPr marL="0" indent="0" algn="r">
              <a:spcBef>
                <a:spcPts val="0"/>
              </a:spcBef>
              <a:buSzTx/>
              <a:buNone/>
              <a:defRPr>
                <a:solidFill>
                  <a:schemeClr val="accent1">
                    <a:hueOff val="47394"/>
                    <a:satOff val="-25753"/>
                    <a:lumOff val="-7544"/>
                  </a:schemeClr>
                </a:solidFill>
              </a:defRPr>
            </a:lvl1pPr>
          </a:lstStyle>
          <a:p>
            <a:pPr/>
            <a:r>
              <a:t>Text</a:t>
            </a:r>
          </a:p>
        </p:txBody>
      </p:sp>
      <p:sp>
        <p:nvSpPr>
          <p:cNvPr id="2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35" name="Text"/>
          <p:cNvSpPr txBox="1"/>
          <p:nvPr>
            <p:ph type="body" sz="quarter" idx="21"/>
          </p:nvPr>
        </p:nvSpPr>
        <p:spPr>
          <a:xfrm>
            <a:off x="952500" y="444500"/>
            <a:ext cx="11099800" cy="2159000"/>
          </a:xfrm>
          <a:prstGeom prst="rect">
            <a:avLst/>
          </a:prstGeom>
        </p:spPr>
        <p:txBody>
          <a:bodyPr/>
          <a:lstStyle>
            <a:lvl1pPr marL="0" indent="0" algn="r">
              <a:spcBef>
                <a:spcPts val="0"/>
              </a:spcBef>
              <a:buSzTx/>
              <a:buNone/>
              <a:defRPr>
                <a:solidFill>
                  <a:schemeClr val="accent1">
                    <a:hueOff val="47394"/>
                    <a:satOff val="-25753"/>
                    <a:lumOff val="-7544"/>
                  </a:schemeClr>
                </a:solidFill>
              </a:defRPr>
            </a:lvl1pPr>
          </a:lstStyle>
          <a:p>
            <a:pPr/>
            <a:r>
              <a:t>Text</a:t>
            </a:r>
          </a:p>
        </p:txBody>
      </p:sp>
      <p:sp>
        <p:nvSpPr>
          <p:cNvPr id="36" name="Line"/>
          <p:cNvSpPr/>
          <p:nvPr/>
        </p:nvSpPr>
        <p:spPr>
          <a:xfrm>
            <a:off x="552135" y="2034668"/>
            <a:ext cx="11900530" cy="1"/>
          </a:xfrm>
          <a:prstGeom prst="line">
            <a:avLst/>
          </a:prstGeom>
          <a:ln w="25400">
            <a:solidFill>
              <a:schemeClr val="accent1">
                <a:hueOff val="47394"/>
                <a:satOff val="-25753"/>
                <a:lumOff val="-7544"/>
              </a:schemeClr>
            </a:solidFill>
            <a:miter lim="400000"/>
          </a:ln>
        </p:spPr>
        <p:txBody>
          <a:bodyPr lIns="50800" tIns="50800" rIns="50800" bIns="50800" anchor="ctr"/>
          <a:lstStyle/>
          <a:p>
            <a:pPr>
              <a:defRPr sz="2400"/>
            </a:pPr>
          </a:p>
        </p:txBody>
      </p:sp>
      <p:pic>
        <p:nvPicPr>
          <p:cNvPr id="37" name="Logo-RiskLab.jpeg" descr="Logo-RiskLab.jpeg"/>
          <p:cNvPicPr>
            <a:picLocks noChangeAspect="1"/>
          </p:cNvPicPr>
          <p:nvPr/>
        </p:nvPicPr>
        <p:blipFill>
          <a:blip r:embed="rId2">
            <a:extLst/>
          </a:blip>
          <a:stretch>
            <a:fillRect/>
          </a:stretch>
        </p:blipFill>
        <p:spPr>
          <a:xfrm>
            <a:off x="331150" y="371014"/>
            <a:ext cx="2910939" cy="734623"/>
          </a:xfrm>
          <a:prstGeom prst="rect">
            <a:avLst/>
          </a:prstGeom>
          <a:ln w="12700">
            <a:miter lim="400000"/>
          </a:ln>
        </p:spPr>
      </p:pic>
      <p:sp>
        <p:nvSpPr>
          <p:cNvPr id="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45" name="Text"/>
          <p:cNvSpPr txBox="1"/>
          <p:nvPr>
            <p:ph type="body" sz="quarter" idx="21"/>
          </p:nvPr>
        </p:nvSpPr>
        <p:spPr>
          <a:xfrm>
            <a:off x="952500" y="444500"/>
            <a:ext cx="11099800" cy="2159000"/>
          </a:xfrm>
          <a:prstGeom prst="rect">
            <a:avLst/>
          </a:prstGeom>
        </p:spPr>
        <p:txBody>
          <a:bodyPr/>
          <a:lstStyle>
            <a:lvl1pPr marL="0" indent="0" algn="r">
              <a:spcBef>
                <a:spcPts val="0"/>
              </a:spcBef>
              <a:buSzTx/>
              <a:buNone/>
              <a:defRPr>
                <a:solidFill>
                  <a:schemeClr val="accent1">
                    <a:hueOff val="47394"/>
                    <a:satOff val="-25753"/>
                    <a:lumOff val="-7544"/>
                  </a:schemeClr>
                </a:solidFill>
              </a:defRPr>
            </a:lvl1pPr>
          </a:lstStyle>
          <a:p>
            <a:pPr/>
            <a:r>
              <a:t>Text</a:t>
            </a:r>
          </a:p>
        </p:txBody>
      </p:sp>
      <p:sp>
        <p:nvSpPr>
          <p:cNvPr id="46" name="Body Level One…"/>
          <p:cNvSpPr txBox="1"/>
          <p:nvPr>
            <p:ph type="body" idx="1"/>
          </p:nvPr>
        </p:nvSpPr>
        <p:spPr>
          <a:prstGeom prst="rect">
            <a:avLst/>
          </a:prstGeom>
        </p:spPr>
        <p:txBody>
          <a:bodyPr/>
          <a:lstStyle>
            <a:lvl2pPr>
              <a:buChar char="-"/>
            </a:lvl2pPr>
            <a:lvl3pPr>
              <a:buChar char="‣"/>
              <a:defRPr sz="2400"/>
            </a:lvl3pPr>
          </a:lstStyle>
          <a:p>
            <a:pPr/>
            <a:r>
              <a:t>Body Level One</a:t>
            </a:r>
          </a:p>
          <a:p>
            <a:pPr lvl="1"/>
            <a:r>
              <a:t>Body Level Two</a:t>
            </a:r>
          </a:p>
          <a:p>
            <a:pPr lvl="2"/>
            <a:r>
              <a:t>Body Level Three</a:t>
            </a:r>
          </a:p>
          <a:p>
            <a:pPr lvl="3"/>
            <a:r>
              <a:t>Body Level Four</a:t>
            </a:r>
          </a:p>
          <a:p>
            <a:pPr lvl="4"/>
            <a:r>
              <a:t>Body Level Five</a:t>
            </a:r>
          </a:p>
        </p:txBody>
      </p:sp>
      <p:sp>
        <p:nvSpPr>
          <p:cNvPr id="47" name="Line"/>
          <p:cNvSpPr/>
          <p:nvPr/>
        </p:nvSpPr>
        <p:spPr>
          <a:xfrm>
            <a:off x="552135" y="2034668"/>
            <a:ext cx="11900530" cy="1"/>
          </a:xfrm>
          <a:prstGeom prst="line">
            <a:avLst/>
          </a:prstGeom>
          <a:ln w="25400">
            <a:solidFill>
              <a:schemeClr val="accent1">
                <a:hueOff val="47394"/>
                <a:satOff val="-25753"/>
                <a:lumOff val="-7544"/>
              </a:schemeClr>
            </a:solidFill>
            <a:miter lim="400000"/>
          </a:ln>
        </p:spPr>
        <p:txBody>
          <a:bodyPr lIns="50800" tIns="50800" rIns="50800" bIns="50800" anchor="ctr"/>
          <a:lstStyle/>
          <a:p>
            <a:pPr>
              <a:defRPr sz="2400"/>
            </a:pPr>
          </a:p>
        </p:txBody>
      </p:sp>
      <p:pic>
        <p:nvPicPr>
          <p:cNvPr id="48" name="Logo-RiskLab.jpeg" descr="Logo-RiskLab.jpeg"/>
          <p:cNvPicPr>
            <a:picLocks noChangeAspect="1"/>
          </p:cNvPicPr>
          <p:nvPr/>
        </p:nvPicPr>
        <p:blipFill>
          <a:blip r:embed="rId2">
            <a:extLst/>
          </a:blip>
          <a:stretch>
            <a:fillRect/>
          </a:stretch>
        </p:blipFill>
        <p:spPr>
          <a:xfrm>
            <a:off x="331150" y="371014"/>
            <a:ext cx="2910939" cy="734623"/>
          </a:xfrm>
          <a:prstGeom prst="rect">
            <a:avLst/>
          </a:prstGeom>
          <a:ln w="12700">
            <a:miter lim="400000"/>
          </a:ln>
        </p:spPr>
      </p:pic>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with title">
    <p:spTree>
      <p:nvGrpSpPr>
        <p:cNvPr id="1" name=""/>
        <p:cNvGrpSpPr/>
        <p:nvPr/>
      </p:nvGrpSpPr>
      <p:grpSpPr>
        <a:xfrm>
          <a:off x="0" y="0"/>
          <a:ext cx="0" cy="0"/>
          <a:chOff x="0" y="0"/>
          <a:chExt cx="0" cy="0"/>
        </a:xfrm>
      </p:grpSpPr>
      <p:sp>
        <p:nvSpPr>
          <p:cNvPr id="56" name="Text"/>
          <p:cNvSpPr txBox="1"/>
          <p:nvPr>
            <p:ph type="body" sz="quarter" idx="21"/>
          </p:nvPr>
        </p:nvSpPr>
        <p:spPr>
          <a:xfrm>
            <a:off x="952500" y="444500"/>
            <a:ext cx="11099800" cy="2159000"/>
          </a:xfrm>
          <a:prstGeom prst="rect">
            <a:avLst/>
          </a:prstGeom>
        </p:spPr>
        <p:txBody>
          <a:bodyPr/>
          <a:lstStyle>
            <a:lvl1pPr marL="0" indent="0" algn="r">
              <a:spcBef>
                <a:spcPts val="0"/>
              </a:spcBef>
              <a:buSzTx/>
              <a:buNone/>
              <a:defRPr>
                <a:solidFill>
                  <a:schemeClr val="accent1">
                    <a:hueOff val="47394"/>
                    <a:satOff val="-25753"/>
                    <a:lumOff val="-7544"/>
                  </a:schemeClr>
                </a:solidFill>
              </a:defRPr>
            </a:lvl1pPr>
          </a:lstStyle>
          <a:p>
            <a:pPr/>
            <a:r>
              <a:t>Text</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71" name="Text"/>
          <p:cNvSpPr txBox="1"/>
          <p:nvPr>
            <p:ph type="body" sz="quarter" idx="21"/>
          </p:nvPr>
        </p:nvSpPr>
        <p:spPr>
          <a:xfrm>
            <a:off x="952500" y="444500"/>
            <a:ext cx="11099800" cy="2159000"/>
          </a:xfrm>
          <a:prstGeom prst="rect">
            <a:avLst/>
          </a:prstGeom>
        </p:spPr>
        <p:txBody>
          <a:bodyPr/>
          <a:lstStyle>
            <a:lvl1pPr marL="0" indent="0" algn="r">
              <a:spcBef>
                <a:spcPts val="0"/>
              </a:spcBef>
              <a:buSzTx/>
              <a:buNone/>
              <a:defRPr>
                <a:solidFill>
                  <a:schemeClr val="accent1">
                    <a:hueOff val="47394"/>
                    <a:satOff val="-25753"/>
                    <a:lumOff val="-7544"/>
                  </a:schemeClr>
                </a:solidFill>
              </a:defRPr>
            </a:lvl1pPr>
          </a:lstStyle>
          <a:p>
            <a:pPr/>
            <a:r>
              <a:t>Text</a:t>
            </a:r>
          </a:p>
        </p:txBody>
      </p:sp>
      <p:sp>
        <p:nvSpPr>
          <p:cNvPr id="72" name="Body Level One…"/>
          <p:cNvSpPr txBox="1"/>
          <p:nvPr>
            <p:ph type="body" idx="1"/>
          </p:nvPr>
        </p:nvSpPr>
        <p:spPr>
          <a:prstGeom prst="rect">
            <a:avLst/>
          </a:prstGeom>
        </p:spPr>
        <p:txBody>
          <a:bodyPr/>
          <a:lstStyle>
            <a:lvl2pPr marL="740833" indent="-296333">
              <a:spcBef>
                <a:spcPts val="0"/>
              </a:spcBef>
              <a:buChar char="-"/>
              <a:defRPr sz="2400">
                <a:solidFill>
                  <a:schemeClr val="accent1"/>
                </a:solidFill>
                <a:latin typeface="Helvetica Neue Thin"/>
                <a:ea typeface="Helvetica Neue Thin"/>
                <a:cs typeface="Helvetica Neue Thin"/>
                <a:sym typeface="Helvetica Neue Thin"/>
              </a:defRPr>
            </a:lvl2pPr>
          </a:lstStyle>
          <a:p>
            <a:pPr/>
            <a:r>
              <a:t>Body Level One</a:t>
            </a:r>
          </a:p>
          <a:p>
            <a:pPr lvl="1"/>
            <a:r>
              <a:t>Body Level Two</a:t>
            </a:r>
          </a:p>
          <a:p>
            <a:pPr lvl="2"/>
            <a:r>
              <a:t>Body Level Three</a:t>
            </a:r>
          </a:p>
          <a:p>
            <a:pPr lvl="3"/>
            <a:r>
              <a:t>Body Level Four</a:t>
            </a:r>
          </a:p>
          <a:p>
            <a:pPr lvl="4"/>
            <a:r>
              <a:t>Body Level Five</a:t>
            </a:r>
          </a:p>
        </p:txBody>
      </p:sp>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80" name="Text"/>
          <p:cNvSpPr txBox="1"/>
          <p:nvPr>
            <p:ph type="body" sz="quarter" idx="21"/>
          </p:nvPr>
        </p:nvSpPr>
        <p:spPr>
          <a:xfrm>
            <a:off x="952500" y="444500"/>
            <a:ext cx="11099800" cy="2159000"/>
          </a:xfrm>
          <a:prstGeom prst="rect">
            <a:avLst/>
          </a:prstGeom>
        </p:spPr>
        <p:txBody>
          <a:bodyPr/>
          <a:lstStyle>
            <a:lvl1pPr marL="0" indent="0" algn="r">
              <a:spcBef>
                <a:spcPts val="0"/>
              </a:spcBef>
              <a:buSzTx/>
              <a:buNone/>
              <a:defRPr>
                <a:solidFill>
                  <a:schemeClr val="accent1">
                    <a:hueOff val="47394"/>
                    <a:satOff val="-25753"/>
                    <a:lumOff val="-7544"/>
                  </a:schemeClr>
                </a:solidFill>
              </a:defRPr>
            </a:lvl1pPr>
          </a:lstStyle>
          <a:p>
            <a:pPr/>
            <a:r>
              <a:t>Text</a:t>
            </a:r>
          </a:p>
        </p:txBody>
      </p:sp>
      <p:sp>
        <p:nvSpPr>
          <p:cNvPr id="81" name="Body Level One…"/>
          <p:cNvSpPr txBox="1"/>
          <p:nvPr>
            <p:ph type="body" idx="1"/>
          </p:nvPr>
        </p:nvSpPr>
        <p:spPr>
          <a:prstGeom prst="rect">
            <a:avLst/>
          </a:prstGeom>
        </p:spPr>
        <p:txBody>
          <a:bodyPr/>
          <a:lstStyle>
            <a:lvl2pPr>
              <a:buChar char="-"/>
            </a:lvl2pPr>
            <a:lvl3pPr>
              <a:buChar char="‣"/>
              <a:defRPr sz="2400"/>
            </a:lvl3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Logo-RiskLab.jpeg" descr="Logo-RiskLab.jpeg"/>
          <p:cNvPicPr>
            <a:picLocks noChangeAspect="1"/>
          </p:cNvPicPr>
          <p:nvPr/>
        </p:nvPicPr>
        <p:blipFill>
          <a:blip r:embed="rId2">
            <a:extLst/>
          </a:blip>
          <a:stretch>
            <a:fillRect/>
          </a:stretch>
        </p:blipFill>
        <p:spPr>
          <a:xfrm>
            <a:off x="331150" y="371014"/>
            <a:ext cx="2910939" cy="734623"/>
          </a:xfrm>
          <a:prstGeom prst="rect">
            <a:avLst/>
          </a:prstGeom>
          <a:ln w="12700">
            <a:miter lim="400000"/>
          </a:ln>
        </p:spPr>
      </p:pic>
      <p:sp>
        <p:nvSpPr>
          <p:cNvPr id="3" name="Title Text"/>
          <p:cNvSpPr txBox="1"/>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Body Level One…"/>
          <p:cNvSpPr txBox="1"/>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4" Type="http://schemas.openxmlformats.org/officeDocument/2006/relationships/image" Target="../media/image45.png"/><Relationship Id="rId15" Type="http://schemas.openxmlformats.org/officeDocument/2006/relationships/image" Target="../media/image46.png"/><Relationship Id="rId16" Type="http://schemas.openxmlformats.org/officeDocument/2006/relationships/image" Target="../media/image47.png"/><Relationship Id="rId17" Type="http://schemas.openxmlformats.org/officeDocument/2006/relationships/image" Target="../media/image48.png"/><Relationship Id="rId18" Type="http://schemas.openxmlformats.org/officeDocument/2006/relationships/image" Target="../media/image4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 Id="rId3" Type="http://schemas.openxmlformats.org/officeDocument/2006/relationships/image" Target="../media/image5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58.png"/><Relationship Id="rId10" Type="http://schemas.openxmlformats.org/officeDocument/2006/relationships/image" Target="../media/image12.jpeg"/><Relationship Id="rId11" Type="http://schemas.openxmlformats.org/officeDocument/2006/relationships/image" Target="../media/image59.png"/><Relationship Id="rId12" Type="http://schemas.openxmlformats.org/officeDocument/2006/relationships/image" Target="../media/image13.jpeg"/><Relationship Id="rId13" Type="http://schemas.openxmlformats.org/officeDocument/2006/relationships/image" Target="../media/image60.png"/><Relationship Id="rId14" Type="http://schemas.openxmlformats.org/officeDocument/2006/relationships/image" Target="../media/image14.jpeg"/><Relationship Id="rId15" Type="http://schemas.openxmlformats.org/officeDocument/2006/relationships/image" Target="../media/image61.png"/><Relationship Id="rId16" Type="http://schemas.openxmlformats.org/officeDocument/2006/relationships/image" Target="../media/image15.jpeg"/><Relationship Id="rId17" Type="http://schemas.openxmlformats.org/officeDocument/2006/relationships/image" Target="../media/image62.png"/><Relationship Id="rId18" Type="http://schemas.openxmlformats.org/officeDocument/2006/relationships/image" Target="../media/image36.png"/><Relationship Id="rId19" Type="http://schemas.openxmlformats.org/officeDocument/2006/relationships/image" Target="../media/image6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 Id="rId3" Type="http://schemas.openxmlformats.org/officeDocument/2006/relationships/image" Target="../media/image52.png"/><Relationship Id="rId4" Type="http://schemas.openxmlformats.org/officeDocument/2006/relationships/image" Target="../media/image12.jpeg"/><Relationship Id="rId5" Type="http://schemas.openxmlformats.org/officeDocument/2006/relationships/image" Target="../media/image59.png"/><Relationship Id="rId6" Type="http://schemas.openxmlformats.org/officeDocument/2006/relationships/image" Target="../media/image13.jpeg"/><Relationship Id="rId7" Type="http://schemas.openxmlformats.org/officeDocument/2006/relationships/image" Target="../media/image60.png"/><Relationship Id="rId8" Type="http://schemas.openxmlformats.org/officeDocument/2006/relationships/image" Target="../media/image14.jpeg"/><Relationship Id="rId9" Type="http://schemas.openxmlformats.org/officeDocument/2006/relationships/image" Target="../media/image61.png"/><Relationship Id="rId10" Type="http://schemas.openxmlformats.org/officeDocument/2006/relationships/image" Target="../media/image15.jpeg"/><Relationship Id="rId11" Type="http://schemas.openxmlformats.org/officeDocument/2006/relationships/image" Target="../media/image62.png"/><Relationship Id="rId12" Type="http://schemas.openxmlformats.org/officeDocument/2006/relationships/image" Target="../media/image64.png"/><Relationship Id="rId13" Type="http://schemas.openxmlformats.org/officeDocument/2006/relationships/image" Target="../media/image65.png"/><Relationship Id="rId14" Type="http://schemas.openxmlformats.org/officeDocument/2006/relationships/image" Target="../media/image66.png"/><Relationship Id="rId15" Type="http://schemas.openxmlformats.org/officeDocument/2006/relationships/image" Target="../media/image67.png"/><Relationship Id="rId16" Type="http://schemas.openxmlformats.org/officeDocument/2006/relationships/image" Target="../media/image6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3.png"/><Relationship Id="rId3" Type="http://schemas.openxmlformats.org/officeDocument/2006/relationships/image" Target="../media/image7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7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4.png"/><Relationship Id="rId3" Type="http://schemas.openxmlformats.org/officeDocument/2006/relationships/image" Target="../media/image7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png"/><Relationship Id="rId3" Type="http://schemas.openxmlformats.org/officeDocument/2006/relationships/image" Target="../media/image7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0.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3.png"/><Relationship Id="rId3" Type="http://schemas.openxmlformats.org/officeDocument/2006/relationships/image" Target="../media/image8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png"/><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8" Type="http://schemas.openxmlformats.org/officeDocument/2006/relationships/image" Target="../media/image19.jpeg"/><Relationship Id="rId9" Type="http://schemas.openxmlformats.org/officeDocument/2006/relationships/image" Target="../media/image91.png"/><Relationship Id="rId10" Type="http://schemas.openxmlformats.org/officeDocument/2006/relationships/image" Target="../media/image92.png"/><Relationship Id="rId11" Type="http://schemas.openxmlformats.org/officeDocument/2006/relationships/image" Target="../media/image93.png"/><Relationship Id="rId12" Type="http://schemas.openxmlformats.org/officeDocument/2006/relationships/image" Target="../media/image94.png"/><Relationship Id="rId13" Type="http://schemas.openxmlformats.org/officeDocument/2006/relationships/image" Target="../media/image95.png"/><Relationship Id="rId14" Type="http://schemas.openxmlformats.org/officeDocument/2006/relationships/image" Target="../media/image20.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6.png"/><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92.png"/><Relationship Id="rId8" Type="http://schemas.openxmlformats.org/officeDocument/2006/relationships/image" Target="../media/image97.png"/><Relationship Id="rId9" Type="http://schemas.openxmlformats.org/officeDocument/2006/relationships/image" Target="../media/image20.jpeg"/><Relationship Id="rId10" Type="http://schemas.openxmlformats.org/officeDocument/2006/relationships/image" Target="../media/image98.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99.png"/><Relationship Id="rId4" Type="http://schemas.openxmlformats.org/officeDocument/2006/relationships/image" Target="../media/image100.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1.png"/><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8" Type="http://schemas.openxmlformats.org/officeDocument/2006/relationships/image" Target="../media/image107.png"/><Relationship Id="rId9" Type="http://schemas.openxmlformats.org/officeDocument/2006/relationships/image" Target="../media/image108.png"/><Relationship Id="rId10" Type="http://schemas.openxmlformats.org/officeDocument/2006/relationships/image" Target="../media/image109.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png"/><Relationship Id="rId8" Type="http://schemas.openxmlformats.org/officeDocument/2006/relationships/image" Target="../media/image115.png"/><Relationship Id="rId9" Type="http://schemas.openxmlformats.org/officeDocument/2006/relationships/image" Target="../media/image116.png"/><Relationship Id="rId10" Type="http://schemas.openxmlformats.org/officeDocument/2006/relationships/image" Target="../media/image117.png"/><Relationship Id="rId11" Type="http://schemas.openxmlformats.org/officeDocument/2006/relationships/image" Target="../media/image118.png"/><Relationship Id="rId12" Type="http://schemas.openxmlformats.org/officeDocument/2006/relationships/image" Target="../media/image119.png"/><Relationship Id="rId13" Type="http://schemas.openxmlformats.org/officeDocument/2006/relationships/image" Target="../media/image120.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1.png"/><Relationship Id="rId3" Type="http://schemas.openxmlformats.org/officeDocument/2006/relationships/image" Target="../media/image122.png"/><Relationship Id="rId4" Type="http://schemas.openxmlformats.org/officeDocument/2006/relationships/image" Target="../media/image123.png"/><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26.png"/><Relationship Id="rId8" Type="http://schemas.openxmlformats.org/officeDocument/2006/relationships/image" Target="../media/image127.png"/><Relationship Id="rId9" Type="http://schemas.openxmlformats.org/officeDocument/2006/relationships/image" Target="../media/image128.png"/><Relationship Id="rId10" Type="http://schemas.openxmlformats.org/officeDocument/2006/relationships/image" Target="../media/image129.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0.png"/><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33.png"/><Relationship Id="rId6" Type="http://schemas.openxmlformats.org/officeDocument/2006/relationships/image" Target="../media/image134.png"/><Relationship Id="rId7" Type="http://schemas.openxmlformats.org/officeDocument/2006/relationships/image" Target="../media/image135.png"/><Relationship Id="rId8" Type="http://schemas.openxmlformats.org/officeDocument/2006/relationships/image" Target="../media/image129.png"/><Relationship Id="rId9" Type="http://schemas.openxmlformats.org/officeDocument/2006/relationships/image" Target="../media/image136.png"/><Relationship Id="rId10" Type="http://schemas.openxmlformats.org/officeDocument/2006/relationships/image" Target="../media/image137.png"/><Relationship Id="rId11" Type="http://schemas.openxmlformats.org/officeDocument/2006/relationships/image" Target="../media/image138.png"/><Relationship Id="rId12" Type="http://schemas.openxmlformats.org/officeDocument/2006/relationships/image" Target="../media/image139.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0.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t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1.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Relationship Id="rId3" Type="http://schemas.openxmlformats.org/officeDocument/2006/relationships/image" Target="../media/image142.png"/><Relationship Id="rId4" Type="http://schemas.openxmlformats.org/officeDocument/2006/relationships/image" Target="../media/image143.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4.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 Id="rId3" Type="http://schemas.openxmlformats.org/officeDocument/2006/relationships/image" Target="../media/image29.png"/><Relationship Id="rId4" Type="http://schemas.openxmlformats.org/officeDocument/2006/relationships/image" Target="../media/image8.jpeg"/><Relationship Id="rId5" Type="http://schemas.openxmlformats.org/officeDocument/2006/relationships/image" Target="../media/image30.png"/><Relationship Id="rId6" Type="http://schemas.openxmlformats.org/officeDocument/2006/relationships/image" Target="../media/image9.jpeg"/><Relationship Id="rId7" Type="http://schemas.openxmlformats.org/officeDocument/2006/relationships/image" Target="../media/image31.png"/><Relationship Id="rId8" Type="http://schemas.openxmlformats.org/officeDocument/2006/relationships/image" Target="../media/image10.jpe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Sustainability, Technology and…"/>
          <p:cNvSpPr txBox="1"/>
          <p:nvPr/>
        </p:nvSpPr>
        <p:spPr>
          <a:xfrm>
            <a:off x="1571125" y="6602878"/>
            <a:ext cx="9862550" cy="255686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600">
                <a:solidFill>
                  <a:srgbClr val="002A5C"/>
                </a:solidFill>
                <a:latin typeface="Helvetica Neue Bold Condensed"/>
                <a:ea typeface="Helvetica Neue Bold Condensed"/>
                <a:cs typeface="Helvetica Neue Bold Condensed"/>
                <a:sym typeface="Helvetica Neue Bold Condensed"/>
              </a:defRPr>
            </a:pPr>
            <a:r>
              <a:t>Sustainability, Technology and </a:t>
            </a:r>
          </a:p>
          <a:p>
            <a:pPr>
              <a:defRPr sz="4600">
                <a:solidFill>
                  <a:srgbClr val="002A5C"/>
                </a:solidFill>
                <a:latin typeface="Helvetica Neue Bold Condensed"/>
                <a:ea typeface="Helvetica Neue Bold Condensed"/>
                <a:cs typeface="Helvetica Neue Bold Condensed"/>
                <a:sym typeface="Helvetica Neue Bold Condensed"/>
              </a:defRPr>
            </a:pPr>
            <a:r>
              <a:t>the birth of the Social FinTech</a:t>
            </a:r>
          </a:p>
          <a:p>
            <a:pPr>
              <a:defRPr sz="4600">
                <a:solidFill>
                  <a:srgbClr val="002A5C"/>
                </a:solidFill>
                <a:latin typeface="Helvetica Neue Bold Condensed"/>
                <a:ea typeface="Helvetica Neue Bold Condensed"/>
                <a:cs typeface="Helvetica Neue Bold Condensed"/>
                <a:sym typeface="Helvetica Neue Bold Condensed"/>
              </a:defRPr>
            </a:pPr>
          </a:p>
        </p:txBody>
      </p:sp>
      <p:sp>
        <p:nvSpPr>
          <p:cNvPr id="150" name="Prof. Luis Seco"/>
          <p:cNvSpPr txBox="1"/>
          <p:nvPr/>
        </p:nvSpPr>
        <p:spPr>
          <a:xfrm>
            <a:off x="5423103" y="1884253"/>
            <a:ext cx="215859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Prof. Luis Seco</a:t>
            </a:r>
          </a:p>
        </p:txBody>
      </p:sp>
      <p:grpSp>
        <p:nvGrpSpPr>
          <p:cNvPr id="156" name="Group"/>
          <p:cNvGrpSpPr/>
          <p:nvPr/>
        </p:nvGrpSpPr>
        <p:grpSpPr>
          <a:xfrm>
            <a:off x="3185408" y="3348669"/>
            <a:ext cx="6567640" cy="3056262"/>
            <a:chOff x="-66343" y="0"/>
            <a:chExt cx="6567638" cy="3056261"/>
          </a:xfrm>
        </p:grpSpPr>
        <p:pic>
          <p:nvPicPr>
            <p:cNvPr id="151" name="pexels-singkham-1108572.jpg" descr="pexels-singkham-1108572.jpg"/>
            <p:cNvPicPr>
              <a:picLocks noChangeAspect="1"/>
            </p:cNvPicPr>
            <p:nvPr/>
          </p:nvPicPr>
          <p:blipFill>
            <a:blip r:embed="rId2">
              <a:extLst/>
            </a:blip>
            <a:srcRect l="0" t="15470" r="0" b="0"/>
            <a:stretch>
              <a:fillRect/>
            </a:stretch>
          </p:blipFill>
          <p:spPr>
            <a:xfrm>
              <a:off x="1099451" y="0"/>
              <a:ext cx="5401845" cy="3047398"/>
            </a:xfrm>
            <a:prstGeom prst="rect">
              <a:avLst/>
            </a:prstGeom>
            <a:ln w="12700" cap="flat">
              <a:noFill/>
              <a:miter lim="400000"/>
            </a:ln>
            <a:effectLst/>
          </p:spPr>
        </p:pic>
        <p:pic>
          <p:nvPicPr>
            <p:cNvPr id="152" name="pexels-karolina-grabowska-4386476.jpg" descr="pexels-karolina-grabowska-4386476.jpg"/>
            <p:cNvPicPr>
              <a:picLocks noChangeAspect="1"/>
            </p:cNvPicPr>
            <p:nvPr/>
          </p:nvPicPr>
          <p:blipFill>
            <a:blip r:embed="rId3">
              <a:extLst/>
            </a:blip>
            <a:srcRect l="0" t="0" r="0" b="15321"/>
            <a:stretch>
              <a:fillRect/>
            </a:stretch>
          </p:blipFill>
          <p:spPr>
            <a:xfrm>
              <a:off x="437432" y="3493"/>
              <a:ext cx="2403623" cy="3052769"/>
            </a:xfrm>
            <a:prstGeom prst="rect">
              <a:avLst/>
            </a:prstGeom>
            <a:ln w="12700" cap="flat">
              <a:noFill/>
              <a:miter lim="400000"/>
            </a:ln>
            <a:effectLst/>
          </p:spPr>
        </p:pic>
        <p:grpSp>
          <p:nvGrpSpPr>
            <p:cNvPr id="155" name="pexels-laura-musikanski-6019019.jpg"/>
            <p:cNvGrpSpPr/>
            <p:nvPr/>
          </p:nvGrpSpPr>
          <p:grpSpPr>
            <a:xfrm rot="21324787">
              <a:off x="-24091" y="1582573"/>
              <a:ext cx="1390046" cy="1112384"/>
              <a:chOff x="0" y="0"/>
              <a:chExt cx="1390044" cy="1112383"/>
            </a:xfrm>
          </p:grpSpPr>
          <p:pic>
            <p:nvPicPr>
              <p:cNvPr id="154" name="pexels-laura-musikanski-6019019.jpg" descr="pexels-laura-musikanski-6019019.jpg"/>
              <p:cNvPicPr>
                <a:picLocks noChangeAspect="1"/>
              </p:cNvPicPr>
              <p:nvPr/>
            </p:nvPicPr>
            <p:blipFill>
              <a:blip r:embed="rId4">
                <a:extLst/>
              </a:blip>
              <a:stretch>
                <a:fillRect/>
              </a:stretch>
            </p:blipFill>
            <p:spPr>
              <a:xfrm>
                <a:off x="63500" y="38100"/>
                <a:ext cx="1263045" cy="947284"/>
              </a:xfrm>
              <a:prstGeom prst="rect">
                <a:avLst/>
              </a:prstGeom>
              <a:ln>
                <a:noFill/>
              </a:ln>
              <a:effectLst/>
            </p:spPr>
          </p:pic>
          <p:pic>
            <p:nvPicPr>
              <p:cNvPr id="153" name="pexels-laura-musikanski-6019019.jpg" descr="pexels-laura-musikanski-6019019.jpg"/>
              <p:cNvPicPr>
                <a:picLocks noChangeAspect="0"/>
              </p:cNvPicPr>
              <p:nvPr/>
            </p:nvPicPr>
            <p:blipFill>
              <a:blip r:embed="rId5">
                <a:extLst/>
              </a:blip>
              <a:stretch>
                <a:fillRect/>
              </a:stretch>
            </p:blipFill>
            <p:spPr>
              <a:xfrm>
                <a:off x="0" y="0"/>
                <a:ext cx="1390045" cy="1112384"/>
              </a:xfrm>
              <a:prstGeom prst="rect">
                <a:avLst/>
              </a:prstGeom>
              <a:effectLst/>
            </p:spPr>
          </p:pic>
        </p:grpSp>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100 years of failures"/>
          <p:cNvSpPr txBox="1"/>
          <p:nvPr>
            <p:ph type="body" idx="21"/>
          </p:nvPr>
        </p:nvSpPr>
        <p:spPr>
          <a:prstGeom prst="rect">
            <a:avLst/>
          </a:prstGeom>
        </p:spPr>
        <p:txBody>
          <a:bodyPr/>
          <a:lstStyle/>
          <a:p>
            <a:pPr/>
            <a:r>
              <a:t>100 years of failures</a:t>
            </a:r>
          </a:p>
        </p:txBody>
      </p:sp>
      <p:pic>
        <p:nvPicPr>
          <p:cNvPr id="236" name="Screen Shot 2021-05-19 at 11.17.08 AM.png" descr="Screen Shot 2021-05-19 at 11.17.08 AM.png"/>
          <p:cNvPicPr>
            <a:picLocks noChangeAspect="1"/>
          </p:cNvPicPr>
          <p:nvPr/>
        </p:nvPicPr>
        <p:blipFill>
          <a:blip r:embed="rId2">
            <a:extLst/>
          </a:blip>
          <a:stretch>
            <a:fillRect/>
          </a:stretch>
        </p:blipFill>
        <p:spPr>
          <a:xfrm>
            <a:off x="1997242" y="2697336"/>
            <a:ext cx="9010316" cy="6111528"/>
          </a:xfrm>
          <a:prstGeom prst="rect">
            <a:avLst/>
          </a:prstGeom>
          <a:ln w="12700">
            <a:miter lim="400000"/>
          </a:ln>
        </p:spPr>
      </p:pic>
      <p:pic>
        <p:nvPicPr>
          <p:cNvPr id="237" name="Oval Oval" descr="Oval Oval"/>
          <p:cNvPicPr>
            <a:picLocks noChangeAspect="0"/>
          </p:cNvPicPr>
          <p:nvPr/>
        </p:nvPicPr>
        <p:blipFill>
          <a:blip r:embed="rId3">
            <a:extLst/>
          </a:blip>
          <a:stretch>
            <a:fillRect/>
          </a:stretch>
        </p:blipFill>
        <p:spPr>
          <a:xfrm>
            <a:off x="5433622" y="4178300"/>
            <a:ext cx="3125461" cy="3149601"/>
          </a:xfrm>
          <a:prstGeom prst="rect">
            <a:avLst/>
          </a:prstGeom>
          <a:effectLst>
            <a:outerShdw sx="100000" sy="100000" kx="0" ky="0" algn="b" rotWithShape="0" blurRad="38100" dist="25400" dir="5400000">
              <a:srgbClr val="000000">
                <a:alpha val="50000"/>
              </a:srgbClr>
            </a:outerShdw>
          </a:effectLst>
        </p:spPr>
      </p:pic>
      <p:pic>
        <p:nvPicPr>
          <p:cNvPr id="238" name="Market volatility in the… Market volatility in the post-Oil-crisis era" descr="Market volatility in the… Market volatility in the post-Oil-crisis era"/>
          <p:cNvPicPr>
            <a:picLocks noChangeAspect="0"/>
          </p:cNvPicPr>
          <p:nvPr/>
        </p:nvPicPr>
        <p:blipFill>
          <a:blip r:embed="rId4">
            <a:extLst/>
          </a:blip>
          <a:stretch>
            <a:fillRect/>
          </a:stretch>
        </p:blipFill>
        <p:spPr>
          <a:xfrm rot="21200295">
            <a:off x="4874209" y="3490428"/>
            <a:ext cx="3256382" cy="990601"/>
          </a:xfrm>
          <a:prstGeom prst="rect">
            <a:avLst/>
          </a:prstGeom>
          <a:effectLst>
            <a:outerShdw sx="100000" sy="100000" kx="0" ky="0" algn="b" rotWithShape="0" blurRad="50800" dist="12700" dir="0">
              <a:srgbClr val="000000">
                <a:alpha val="50000"/>
              </a:srgbClr>
            </a:outerShdw>
          </a:effectLst>
        </p:spPr>
      </p:pic>
      <p:pic>
        <p:nvPicPr>
          <p:cNvPr id="239" name="Oval Oval" descr="Oval Oval"/>
          <p:cNvPicPr>
            <a:picLocks noChangeAspect="0"/>
          </p:cNvPicPr>
          <p:nvPr/>
        </p:nvPicPr>
        <p:blipFill>
          <a:blip r:embed="rId5">
            <a:extLst/>
          </a:blip>
          <a:stretch>
            <a:fillRect/>
          </a:stretch>
        </p:blipFill>
        <p:spPr>
          <a:xfrm>
            <a:off x="3565283" y="6768772"/>
            <a:ext cx="1450117" cy="1558463"/>
          </a:xfrm>
          <a:prstGeom prst="rect">
            <a:avLst/>
          </a:prstGeom>
          <a:effectLst>
            <a:outerShdw sx="100000" sy="100000" kx="0" ky="0" algn="b" rotWithShape="0" blurRad="38100" dist="25400" dir="5400000">
              <a:srgbClr val="000000">
                <a:alpha val="50000"/>
              </a:srgbClr>
            </a:outerShdw>
          </a:effectLst>
        </p:spPr>
      </p:pic>
      <p:pic>
        <p:nvPicPr>
          <p:cNvPr id="240" name="1929 Crash 1929 Crash" descr="1929 Crash 1929 Crash"/>
          <p:cNvPicPr>
            <a:picLocks noChangeAspect="0"/>
          </p:cNvPicPr>
          <p:nvPr/>
        </p:nvPicPr>
        <p:blipFill>
          <a:blip r:embed="rId6">
            <a:extLst/>
          </a:blip>
          <a:stretch>
            <a:fillRect/>
          </a:stretch>
        </p:blipFill>
        <p:spPr>
          <a:xfrm rot="328755">
            <a:off x="2712107" y="8444084"/>
            <a:ext cx="1816812" cy="622301"/>
          </a:xfrm>
          <a:prstGeom prst="rect">
            <a:avLst/>
          </a:prstGeom>
          <a:effectLst>
            <a:outerShdw sx="100000" sy="100000" kx="0" ky="0" algn="b" rotWithShape="0" blurRad="50800" dist="12700" dir="0">
              <a:srgbClr val="000000">
                <a:alpha val="50000"/>
              </a:srgbClr>
            </a:outerShdw>
          </a:effectLst>
        </p:spPr>
      </p:pic>
      <p:pic>
        <p:nvPicPr>
          <p:cNvPr id="241" name="Oval Oval" descr="Oval Oval"/>
          <p:cNvPicPr>
            <a:picLocks noChangeAspect="0"/>
          </p:cNvPicPr>
          <p:nvPr/>
        </p:nvPicPr>
        <p:blipFill>
          <a:blip r:embed="rId7">
            <a:extLst/>
          </a:blip>
          <a:stretch>
            <a:fillRect/>
          </a:stretch>
        </p:blipFill>
        <p:spPr>
          <a:xfrm>
            <a:off x="8001623" y="5080916"/>
            <a:ext cx="890812" cy="908861"/>
          </a:xfrm>
          <a:prstGeom prst="rect">
            <a:avLst/>
          </a:prstGeom>
          <a:effectLst>
            <a:outerShdw sx="100000" sy="100000" kx="0" ky="0" algn="b" rotWithShape="0" blurRad="38100" dist="25400" dir="5400000">
              <a:srgbClr val="000000">
                <a:alpha val="50000"/>
              </a:srgbClr>
            </a:outerShdw>
          </a:effectLst>
        </p:spPr>
      </p:pic>
      <p:pic>
        <p:nvPicPr>
          <p:cNvPr id="242" name="1987 Crash 1987 Crash" descr="1987 Crash 1987 Crash"/>
          <p:cNvPicPr>
            <a:picLocks noChangeAspect="0"/>
          </p:cNvPicPr>
          <p:nvPr/>
        </p:nvPicPr>
        <p:blipFill>
          <a:blip r:embed="rId8">
            <a:extLst/>
          </a:blip>
          <a:stretch>
            <a:fillRect/>
          </a:stretch>
        </p:blipFill>
        <p:spPr>
          <a:xfrm rot="21451055">
            <a:off x="8018240" y="6014380"/>
            <a:ext cx="1816812" cy="622301"/>
          </a:xfrm>
          <a:prstGeom prst="rect">
            <a:avLst/>
          </a:prstGeom>
          <a:effectLst>
            <a:outerShdw sx="100000" sy="100000" kx="0" ky="0" algn="b" rotWithShape="0" blurRad="50800" dist="12700" dir="0">
              <a:srgbClr val="000000">
                <a:alpha val="50000"/>
              </a:srgbClr>
            </a:outerShdw>
          </a:effectLst>
        </p:spPr>
      </p:pic>
      <p:pic>
        <p:nvPicPr>
          <p:cNvPr id="243" name="Oval Oval" descr="Oval Oval"/>
          <p:cNvPicPr>
            <a:picLocks noChangeAspect="0"/>
          </p:cNvPicPr>
          <p:nvPr/>
        </p:nvPicPr>
        <p:blipFill>
          <a:blip r:embed="rId9">
            <a:extLst/>
          </a:blip>
          <a:stretch>
            <a:fillRect/>
          </a:stretch>
        </p:blipFill>
        <p:spPr>
          <a:xfrm>
            <a:off x="9180323" y="3741676"/>
            <a:ext cx="460975" cy="1108713"/>
          </a:xfrm>
          <a:prstGeom prst="rect">
            <a:avLst/>
          </a:prstGeom>
          <a:effectLst>
            <a:outerShdw sx="100000" sy="100000" kx="0" ky="0" algn="b" rotWithShape="0" blurRad="38100" dist="25400" dir="5400000">
              <a:srgbClr val="000000">
                <a:alpha val="50000"/>
              </a:srgbClr>
            </a:outerShdw>
          </a:effectLst>
        </p:spPr>
      </p:pic>
      <p:pic>
        <p:nvPicPr>
          <p:cNvPr id="244" name="Sep 11… Sep 11Enron" descr="Sep 11… Sep 11Enron"/>
          <p:cNvPicPr>
            <a:picLocks noChangeAspect="0"/>
          </p:cNvPicPr>
          <p:nvPr/>
        </p:nvPicPr>
        <p:blipFill>
          <a:blip r:embed="rId10">
            <a:extLst/>
          </a:blip>
          <a:stretch>
            <a:fillRect/>
          </a:stretch>
        </p:blipFill>
        <p:spPr>
          <a:xfrm rot="244611">
            <a:off x="8879771" y="4917826"/>
            <a:ext cx="1206907" cy="990601"/>
          </a:xfrm>
          <a:prstGeom prst="rect">
            <a:avLst/>
          </a:prstGeom>
          <a:effectLst>
            <a:outerShdw sx="100000" sy="100000" kx="0" ky="0" algn="b" rotWithShape="0" blurRad="50800" dist="12700" dir="0">
              <a:srgbClr val="000000">
                <a:alpha val="50000"/>
              </a:srgbClr>
            </a:outerShdw>
          </a:effectLst>
        </p:spPr>
      </p:pic>
      <p:pic>
        <p:nvPicPr>
          <p:cNvPr id="245" name="2008 2008" descr="2008 2008"/>
          <p:cNvPicPr>
            <a:picLocks noChangeAspect="0"/>
          </p:cNvPicPr>
          <p:nvPr/>
        </p:nvPicPr>
        <p:blipFill>
          <a:blip r:embed="rId11">
            <a:extLst/>
          </a:blip>
          <a:stretch>
            <a:fillRect/>
          </a:stretch>
        </p:blipFill>
        <p:spPr>
          <a:xfrm rot="20894273">
            <a:off x="10043473" y="4245643"/>
            <a:ext cx="919176" cy="622301"/>
          </a:xfrm>
          <a:prstGeom prst="rect">
            <a:avLst/>
          </a:prstGeom>
          <a:effectLst>
            <a:outerShdw sx="100000" sy="100000" kx="0" ky="0" algn="b" rotWithShape="0" blurRad="50800" dist="12700" dir="0">
              <a:srgbClr val="000000">
                <a:alpha val="50000"/>
              </a:srgbClr>
            </a:outerShdw>
          </a:effectLst>
        </p:spPr>
      </p:pic>
      <p:pic>
        <p:nvPicPr>
          <p:cNvPr id="246" name="Oval Oval" descr="Oval Oval"/>
          <p:cNvPicPr>
            <a:picLocks noChangeAspect="0"/>
          </p:cNvPicPr>
          <p:nvPr/>
        </p:nvPicPr>
        <p:blipFill>
          <a:blip r:embed="rId9">
            <a:extLst/>
          </a:blip>
          <a:stretch>
            <a:fillRect/>
          </a:stretch>
        </p:blipFill>
        <p:spPr>
          <a:xfrm>
            <a:off x="9668288" y="4002437"/>
            <a:ext cx="460976" cy="1108713"/>
          </a:xfrm>
          <a:prstGeom prst="rect">
            <a:avLst/>
          </a:prstGeom>
          <a:effectLst>
            <a:outerShdw sx="100000" sy="100000" kx="0" ky="0" algn="b" rotWithShape="0" blurRad="38100" dist="25400" dir="5400000">
              <a:srgbClr val="000000">
                <a:alpha val="50000"/>
              </a:srgbClr>
            </a:outerShdw>
          </a:effectLst>
        </p:spPr>
      </p:pic>
      <p:sp>
        <p:nvSpPr>
          <p:cNvPr id="247" name="Derivatives"/>
          <p:cNvSpPr txBox="1"/>
          <p:nvPr/>
        </p:nvSpPr>
        <p:spPr>
          <a:xfrm>
            <a:off x="7486434" y="2407940"/>
            <a:ext cx="1621537" cy="469901"/>
          </a:xfrm>
          <a:prstGeom prst="rect">
            <a:avLst/>
          </a:prstGeom>
          <a:blipFill>
            <a:blip r:embed="rId12"/>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pPr/>
            <a:r>
              <a:t>Derivatives</a:t>
            </a:r>
          </a:p>
        </p:txBody>
      </p:sp>
      <p:sp>
        <p:nvSpPr>
          <p:cNvPr id="248" name="QE"/>
          <p:cNvSpPr txBox="1"/>
          <p:nvPr/>
        </p:nvSpPr>
        <p:spPr>
          <a:xfrm>
            <a:off x="9214391" y="3232416"/>
            <a:ext cx="537668" cy="469901"/>
          </a:xfrm>
          <a:prstGeom prst="rect">
            <a:avLst/>
          </a:prstGeom>
          <a:blipFill>
            <a:blip r:embed="rId1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pPr/>
            <a:r>
              <a:t>QE</a:t>
            </a:r>
          </a:p>
        </p:txBody>
      </p:sp>
      <p:sp>
        <p:nvSpPr>
          <p:cNvPr id="249" name="Structured Credit"/>
          <p:cNvSpPr txBox="1"/>
          <p:nvPr/>
        </p:nvSpPr>
        <p:spPr>
          <a:xfrm>
            <a:off x="8678509" y="7313053"/>
            <a:ext cx="2440535" cy="469901"/>
          </a:xfrm>
          <a:prstGeom prst="rect">
            <a:avLst/>
          </a:prstGeom>
          <a:blipFill>
            <a:blip r:embed="rId14"/>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pPr/>
            <a:r>
              <a:t>Structured Credit</a:t>
            </a:r>
          </a:p>
        </p:txBody>
      </p:sp>
      <p:sp>
        <p:nvSpPr>
          <p:cNvPr id="250" name="Bonds (1694)"/>
          <p:cNvSpPr txBox="1"/>
          <p:nvPr/>
        </p:nvSpPr>
        <p:spPr>
          <a:xfrm>
            <a:off x="274629" y="1936679"/>
            <a:ext cx="1960779" cy="469901"/>
          </a:xfrm>
          <a:prstGeom prst="rect">
            <a:avLst/>
          </a:prstGeom>
          <a:blipFill>
            <a:blip r:embed="rId15"/>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pPr/>
            <a:r>
              <a:t>Bonds (1694)</a:t>
            </a:r>
          </a:p>
        </p:txBody>
      </p:sp>
      <p:sp>
        <p:nvSpPr>
          <p:cNvPr id="251" name="Stocks"/>
          <p:cNvSpPr txBox="1"/>
          <p:nvPr/>
        </p:nvSpPr>
        <p:spPr>
          <a:xfrm>
            <a:off x="2494373" y="2279867"/>
            <a:ext cx="1029006" cy="469901"/>
          </a:xfrm>
          <a:prstGeom prst="rect">
            <a:avLst/>
          </a:prstGeom>
          <a:blipFill>
            <a:blip r:embed="rId16"/>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pPr/>
            <a:r>
              <a:t>Stocks</a:t>
            </a:r>
          </a:p>
        </p:txBody>
      </p:sp>
      <p:sp>
        <p:nvSpPr>
          <p:cNvPr id="252" name="Futures (1697)"/>
          <p:cNvSpPr txBox="1"/>
          <p:nvPr/>
        </p:nvSpPr>
        <p:spPr>
          <a:xfrm>
            <a:off x="63570" y="1421962"/>
            <a:ext cx="2175663" cy="469901"/>
          </a:xfrm>
          <a:prstGeom prst="rect">
            <a:avLst/>
          </a:prstGeom>
          <a:blipFill>
            <a:blip r:embed="rId17"/>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pPr/>
            <a:r>
              <a:t>Futures (1697) </a:t>
            </a:r>
          </a:p>
        </p:txBody>
      </p:sp>
      <p:sp>
        <p:nvSpPr>
          <p:cNvPr id="253" name="6 bank failures…"/>
          <p:cNvSpPr txBox="1"/>
          <p:nvPr/>
        </p:nvSpPr>
        <p:spPr>
          <a:xfrm>
            <a:off x="5744391" y="6693683"/>
            <a:ext cx="2192428" cy="838201"/>
          </a:xfrm>
          <a:prstGeom prst="rect">
            <a:avLst/>
          </a:prstGeom>
          <a:blipFill>
            <a:blip r:embed="rId18"/>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6 bank failures </a:t>
            </a:r>
          </a:p>
          <a:p>
            <a:pPr>
              <a:defRPr sz="2400">
                <a:solidFill>
                  <a:srgbClr val="FFFFFF"/>
                </a:solidFill>
              </a:defRPr>
            </a:pPr>
            <a:r>
              <a:t>per year (USA)</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Events and regulation"/>
          <p:cNvSpPr txBox="1"/>
          <p:nvPr>
            <p:ph type="body" idx="21"/>
          </p:nvPr>
        </p:nvSpPr>
        <p:spPr>
          <a:prstGeom prst="rect">
            <a:avLst/>
          </a:prstGeom>
        </p:spPr>
        <p:txBody>
          <a:bodyPr/>
          <a:lstStyle/>
          <a:p>
            <a:pPr/>
            <a:r>
              <a:t>Events and regulation</a:t>
            </a:r>
          </a:p>
        </p:txBody>
      </p:sp>
      <p:graphicFrame>
        <p:nvGraphicFramePr>
          <p:cNvPr id="256" name="Table 1"/>
          <p:cNvGraphicFramePr/>
          <p:nvPr/>
        </p:nvGraphicFramePr>
        <p:xfrm>
          <a:off x="3108696" y="2792159"/>
          <a:ext cx="5334001" cy="571500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2667000"/>
                <a:gridCol w="4667215"/>
              </a:tblGrid>
              <a:tr h="816428">
                <a:tc>
                  <a:txBody>
                    <a:bodyPr/>
                    <a:lstStyle/>
                    <a:p>
                      <a:pPr defTabSz="914400">
                        <a:defRPr b="0">
                          <a:solidFill>
                            <a:srgbClr val="000000"/>
                          </a:solidFill>
                        </a:defRPr>
                      </a:pPr>
                      <a:r>
                        <a:rPr b="1" sz="2600">
                          <a:solidFill>
                            <a:srgbClr val="FFFFFF"/>
                          </a:solidFill>
                          <a:sym typeface="Helvetica"/>
                        </a:rPr>
                        <a:t>Event</a:t>
                      </a:r>
                    </a:p>
                  </a:txBody>
                  <a:tcPr marL="50800" marR="50800" marT="50800" marB="50800" anchor="ctr" anchorCtr="0" horzOverflow="overflow"/>
                </a:tc>
                <a:tc>
                  <a:txBody>
                    <a:bodyPr/>
                    <a:lstStyle/>
                    <a:p>
                      <a:pPr defTabSz="914400">
                        <a:defRPr b="0">
                          <a:solidFill>
                            <a:srgbClr val="000000"/>
                          </a:solidFill>
                        </a:defRPr>
                      </a:pPr>
                      <a:r>
                        <a:rPr b="1" sz="2600">
                          <a:solidFill>
                            <a:srgbClr val="FFFFFF"/>
                          </a:solidFill>
                          <a:sym typeface="Helvetica"/>
                        </a:rPr>
                        <a:t>Regulation</a:t>
                      </a:r>
                    </a:p>
                  </a:txBody>
                  <a:tcPr marL="50800" marR="50800" marT="50800" marB="50800" anchor="ctr" anchorCtr="0" horzOverflow="overflow"/>
                </a:tc>
              </a:tr>
              <a:tr h="816428">
                <a:tc>
                  <a:txBody>
                    <a:bodyPr/>
                    <a:lstStyle/>
                    <a:p>
                      <a:pPr defTabSz="914400"/>
                      <a:r>
                        <a:rPr sz="2600"/>
                        <a:t>1929 Crash</a:t>
                      </a:r>
                    </a:p>
                  </a:txBody>
                  <a:tcPr marL="50800" marR="50800" marT="50800" marB="50800" anchor="ctr" anchorCtr="0" horzOverflow="overflow"/>
                </a:tc>
                <a:tc>
                  <a:txBody>
                    <a:bodyPr/>
                    <a:lstStyle/>
                    <a:p>
                      <a:pPr defTabSz="914400"/>
                      <a:r>
                        <a:rPr sz="2600"/>
                        <a:t>Securities ACT (1933)</a:t>
                      </a:r>
                    </a:p>
                  </a:txBody>
                  <a:tcPr marL="50800" marR="50800" marT="50800" marB="50800" anchor="ctr" anchorCtr="0" horzOverflow="overflow"/>
                </a:tc>
              </a:tr>
              <a:tr h="816428">
                <a:tc>
                  <a:txBody>
                    <a:bodyPr/>
                    <a:lstStyle/>
                    <a:p>
                      <a:pPr defTabSz="914400"/>
                      <a:r>
                        <a:rPr sz="2600"/>
                        <a:t>Enron</a:t>
                      </a:r>
                    </a:p>
                  </a:txBody>
                  <a:tcPr marL="50800" marR="50800" marT="50800" marB="50800" anchor="ctr" anchorCtr="0" horzOverflow="overflow"/>
                </a:tc>
                <a:tc>
                  <a:txBody>
                    <a:bodyPr/>
                    <a:lstStyle/>
                    <a:p>
                      <a:pPr defTabSz="914400"/>
                      <a:r>
                        <a:rPr sz="2600"/>
                        <a:t>SOX (2002)</a:t>
                      </a:r>
                    </a:p>
                  </a:txBody>
                  <a:tcPr marL="50800" marR="50800" marT="50800" marB="50800" anchor="ctr" anchorCtr="0" horzOverflow="overflow"/>
                </a:tc>
              </a:tr>
              <a:tr h="816428">
                <a:tc>
                  <a:txBody>
                    <a:bodyPr/>
                    <a:lstStyle/>
                    <a:p>
                      <a:pPr defTabSz="914400"/>
                      <a:r>
                        <a:rPr sz="2600"/>
                        <a:t>2008</a:t>
                      </a:r>
                    </a:p>
                  </a:txBody>
                  <a:tcPr marL="50800" marR="50800" marT="50800" marB="50800" anchor="ctr" anchorCtr="0" horzOverflow="overflow"/>
                </a:tc>
                <a:tc>
                  <a:txBody>
                    <a:bodyPr/>
                    <a:lstStyle/>
                    <a:p>
                      <a:pPr defTabSz="914400"/>
                      <a:r>
                        <a:rPr sz="2600"/>
                        <a:t>Dodd-Frank (2010)</a:t>
                      </a:r>
                    </a:p>
                  </a:txBody>
                  <a:tcPr marL="50800" marR="50800" marT="50800" marB="50800" anchor="ctr" anchorCtr="0" horzOverflow="overflow"/>
                </a:tc>
              </a:tr>
              <a:tr h="816428">
                <a:tc>
                  <a:txBody>
                    <a:bodyPr/>
                    <a:lstStyle/>
                    <a:p>
                      <a:pPr defTabSz="914400"/>
                      <a:r>
                        <a:rPr sz="2600"/>
                        <a:t>?</a:t>
                      </a:r>
                    </a:p>
                  </a:txBody>
                  <a:tcPr marL="50800" marR="50800" marT="50800" marB="50800" anchor="ctr" anchorCtr="0" horzOverflow="overflow"/>
                </a:tc>
                <a:tc>
                  <a:txBody>
                    <a:bodyPr/>
                    <a:lstStyle/>
                    <a:p>
                      <a:pPr defTabSz="914400"/>
                      <a:r>
                        <a:rPr sz="2600"/>
                        <a:t>Data Regulation?</a:t>
                      </a:r>
                    </a:p>
                  </a:txBody>
                  <a:tcPr marL="50800" marR="50800" marT="50800" marB="50800" anchor="ctr" anchorCtr="0" horzOverflow="overflow"/>
                </a:tc>
              </a:tr>
              <a:tr h="816428">
                <a:tc>
                  <a:txBody>
                    <a:bodyPr/>
                    <a:lstStyle/>
                    <a:p>
                      <a:pPr defTabSz="914400"/>
                      <a:r>
                        <a:rPr sz="2600"/>
                        <a:t>COVID-19</a:t>
                      </a:r>
                    </a:p>
                  </a:txBody>
                  <a:tcPr marL="50800" marR="50800" marT="50800" marB="50800" anchor="ctr" anchorCtr="0" horzOverflow="overflow"/>
                </a:tc>
                <a:tc>
                  <a:txBody>
                    <a:bodyPr/>
                    <a:lstStyle/>
                    <a:p>
                      <a:pPr defTabSz="914400"/>
                      <a:r>
                        <a:rPr sz="2600"/>
                        <a:t>Stay@home/Rate hikes</a:t>
                      </a:r>
                    </a:p>
                  </a:txBody>
                  <a:tcPr marL="50800" marR="50800" marT="50800" marB="50800" anchor="ctr" anchorCtr="0" horzOverflow="overflow"/>
                </a:tc>
              </a:tr>
              <a:tr h="816428">
                <a:tc>
                  <a:txBody>
                    <a:bodyPr/>
                    <a:lstStyle/>
                    <a:p>
                      <a:pPr defTabSz="914400"/>
                      <a:r>
                        <a:rPr sz="2600"/>
                        <a:t>Climate Risk</a:t>
                      </a:r>
                    </a:p>
                  </a:txBody>
                  <a:tcPr marL="50800" marR="50800" marT="50800" marB="50800" anchor="ctr" anchorCtr="0" horzOverflow="overflow"/>
                </a:tc>
                <a:tc>
                  <a:txBody>
                    <a:bodyPr/>
                    <a:lstStyle/>
                    <a:p>
                      <a:pPr defTabSz="914400"/>
                      <a:r>
                        <a:rPr sz="2600"/>
                        <a:t>Article 2.1.c 
of the Paris accord</a:t>
                      </a:r>
                    </a:p>
                  </a:txBody>
                  <a:tcPr marL="50800" marR="50800" marT="50800" marB="50800" anchor="ctr" anchorCtr="0" horzOverflow="overflow"/>
                </a:tc>
              </a:tr>
            </a:tbl>
          </a:graphicData>
        </a:graphic>
      </p:graphicFrame>
      <p:pic>
        <p:nvPicPr>
          <p:cNvPr id="257" name="Line Line" descr="Line Line"/>
          <p:cNvPicPr>
            <a:picLocks noChangeAspect="0"/>
          </p:cNvPicPr>
          <p:nvPr/>
        </p:nvPicPr>
        <p:blipFill>
          <a:blip r:embed="rId2">
            <a:alphaModFix amt="47230"/>
            <a:extLst/>
          </a:blip>
          <a:stretch>
            <a:fillRect/>
          </a:stretch>
        </p:blipFill>
        <p:spPr>
          <a:xfrm>
            <a:off x="752993" y="5896244"/>
            <a:ext cx="12045622" cy="1270001"/>
          </a:xfrm>
          <a:prstGeom prst="rect">
            <a:avLst/>
          </a:prstGeom>
        </p:spPr>
      </p:pic>
      <p:sp>
        <p:nvSpPr>
          <p:cNvPr id="259" name="How will data be regulated?"/>
          <p:cNvSpPr txBox="1"/>
          <p:nvPr/>
        </p:nvSpPr>
        <p:spPr>
          <a:xfrm>
            <a:off x="163482" y="6296294"/>
            <a:ext cx="3902660" cy="469901"/>
          </a:xfrm>
          <a:prstGeom prst="rect">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pPr/>
            <a:r>
              <a:t>How will data be regulated?</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100 Years to Artificial Intelligence"/>
          <p:cNvSpPr txBox="1"/>
          <p:nvPr>
            <p:ph type="body" idx="21"/>
          </p:nvPr>
        </p:nvSpPr>
        <p:spPr>
          <a:prstGeom prst="rect">
            <a:avLst/>
          </a:prstGeom>
        </p:spPr>
        <p:txBody>
          <a:bodyPr/>
          <a:lstStyle/>
          <a:p>
            <a:pPr/>
            <a:r>
              <a:t>100 Years to Artificial Intelligence</a:t>
            </a:r>
          </a:p>
        </p:txBody>
      </p:sp>
      <p:grpSp>
        <p:nvGrpSpPr>
          <p:cNvPr id="264" name="pexels-alex-knight-2599244.jpg"/>
          <p:cNvGrpSpPr/>
          <p:nvPr/>
        </p:nvGrpSpPr>
        <p:grpSpPr>
          <a:xfrm rot="21362212">
            <a:off x="10655689" y="4890044"/>
            <a:ext cx="1382666" cy="1006444"/>
            <a:chOff x="0" y="0"/>
            <a:chExt cx="1382664" cy="1006442"/>
          </a:xfrm>
        </p:grpSpPr>
        <p:pic>
          <p:nvPicPr>
            <p:cNvPr id="263" name="pexels-alex-knight-2599244.jpg" descr="pexels-alex-knight-2599244.jpg"/>
            <p:cNvPicPr>
              <a:picLocks noChangeAspect="1"/>
            </p:cNvPicPr>
            <p:nvPr/>
          </p:nvPicPr>
          <p:blipFill>
            <a:blip r:embed="rId2">
              <a:extLst/>
            </a:blip>
            <a:stretch>
              <a:fillRect/>
            </a:stretch>
          </p:blipFill>
          <p:spPr>
            <a:xfrm>
              <a:off x="50800" y="38099"/>
              <a:ext cx="1281065" cy="854044"/>
            </a:xfrm>
            <a:prstGeom prst="rect">
              <a:avLst/>
            </a:prstGeom>
            <a:ln>
              <a:noFill/>
            </a:ln>
            <a:effectLst/>
          </p:spPr>
        </p:pic>
        <p:pic>
          <p:nvPicPr>
            <p:cNvPr id="262" name="pexels-alex-knight-2599244.jpg" descr="pexels-alex-knight-2599244.jpg"/>
            <p:cNvPicPr>
              <a:picLocks noChangeAspect="0"/>
            </p:cNvPicPr>
            <p:nvPr/>
          </p:nvPicPr>
          <p:blipFill>
            <a:blip r:embed="rId3">
              <a:extLst/>
            </a:blip>
            <a:stretch>
              <a:fillRect/>
            </a:stretch>
          </p:blipFill>
          <p:spPr>
            <a:xfrm>
              <a:off x="-1" y="0"/>
              <a:ext cx="1382666" cy="1006443"/>
            </a:xfrm>
            <a:prstGeom prst="rect">
              <a:avLst/>
            </a:prstGeom>
            <a:effectLst/>
          </p:spPr>
        </p:pic>
      </p:grpSp>
      <p:sp>
        <p:nvSpPr>
          <p:cNvPr id="265" name="Line"/>
          <p:cNvSpPr/>
          <p:nvPr/>
        </p:nvSpPr>
        <p:spPr>
          <a:xfrm>
            <a:off x="1051513" y="5689214"/>
            <a:ext cx="10901774"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66" name="1930"/>
          <p:cNvSpPr txBox="1"/>
          <p:nvPr/>
        </p:nvSpPr>
        <p:spPr>
          <a:xfrm>
            <a:off x="2055100" y="2140582"/>
            <a:ext cx="905155"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800">
                <a:solidFill>
                  <a:schemeClr val="accent1"/>
                </a:solidFill>
              </a:defRPr>
            </a:lvl1pPr>
          </a:lstStyle>
          <a:p>
            <a:pPr/>
            <a:r>
              <a:t>1930</a:t>
            </a:r>
          </a:p>
        </p:txBody>
      </p:sp>
      <p:sp>
        <p:nvSpPr>
          <p:cNvPr id="267" name="1950"/>
          <p:cNvSpPr txBox="1"/>
          <p:nvPr/>
        </p:nvSpPr>
        <p:spPr>
          <a:xfrm>
            <a:off x="3910586" y="2140582"/>
            <a:ext cx="905156"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800">
                <a:solidFill>
                  <a:schemeClr val="accent1"/>
                </a:solidFill>
              </a:defRPr>
            </a:lvl1pPr>
          </a:lstStyle>
          <a:p>
            <a:pPr/>
            <a:r>
              <a:t>1950</a:t>
            </a:r>
          </a:p>
        </p:txBody>
      </p:sp>
      <p:sp>
        <p:nvSpPr>
          <p:cNvPr id="268" name="2000"/>
          <p:cNvSpPr txBox="1"/>
          <p:nvPr/>
        </p:nvSpPr>
        <p:spPr>
          <a:xfrm>
            <a:off x="7953136" y="2140582"/>
            <a:ext cx="905156"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800">
                <a:solidFill>
                  <a:schemeClr val="accent1"/>
                </a:solidFill>
              </a:defRPr>
            </a:lvl1pPr>
          </a:lstStyle>
          <a:p>
            <a:pPr/>
            <a:r>
              <a:t>2000</a:t>
            </a:r>
          </a:p>
        </p:txBody>
      </p:sp>
      <p:sp>
        <p:nvSpPr>
          <p:cNvPr id="269" name="2020"/>
          <p:cNvSpPr txBox="1"/>
          <p:nvPr/>
        </p:nvSpPr>
        <p:spPr>
          <a:xfrm>
            <a:off x="9889211" y="2126307"/>
            <a:ext cx="905156"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800">
                <a:solidFill>
                  <a:schemeClr val="accent1"/>
                </a:solidFill>
              </a:defRPr>
            </a:lvl1pPr>
          </a:lstStyle>
          <a:p>
            <a:pPr/>
            <a:r>
              <a:t>2020</a:t>
            </a:r>
          </a:p>
        </p:txBody>
      </p:sp>
      <p:sp>
        <p:nvSpPr>
          <p:cNvPr id="270" name="John Burr Williams,…"/>
          <p:cNvSpPr txBox="1"/>
          <p:nvPr/>
        </p:nvSpPr>
        <p:spPr>
          <a:xfrm>
            <a:off x="224755" y="6187645"/>
            <a:ext cx="4677157" cy="1574801"/>
          </a:xfrm>
          <a:prstGeom prst="rect">
            <a:avLst/>
          </a:prstGeom>
          <a:blipFill>
            <a:blip r:embed="rId4"/>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John Burr Williams, </a:t>
            </a:r>
          </a:p>
          <a:p>
            <a:pPr>
              <a:defRPr sz="2400">
                <a:solidFill>
                  <a:srgbClr val="FFFFFF"/>
                </a:solidFill>
              </a:defRPr>
            </a:pPr>
            <a:r>
              <a:rPr i="1">
                <a:latin typeface="Helvetica"/>
                <a:ea typeface="Helvetica"/>
                <a:cs typeface="Helvetica"/>
                <a:sym typeface="Helvetica"/>
              </a:rPr>
              <a:t>The Theory of Investment Value</a:t>
            </a:r>
          </a:p>
          <a:p>
            <a:pPr>
              <a:defRPr sz="2400">
                <a:solidFill>
                  <a:srgbClr val="FFFFFF"/>
                </a:solidFill>
              </a:defRPr>
            </a:pPr>
            <a:r>
              <a:t>value of a stock given by</a:t>
            </a:r>
          </a:p>
          <a:p>
            <a:pPr>
              <a:defRPr sz="2400">
                <a:solidFill>
                  <a:srgbClr val="FFFFFF"/>
                </a:solidFill>
              </a:defRPr>
            </a:pPr>
            <a:r>
              <a:t>current value of future dividends. </a:t>
            </a:r>
          </a:p>
        </p:txBody>
      </p:sp>
      <p:sp>
        <p:nvSpPr>
          <p:cNvPr id="271" name="Find a good stock…"/>
          <p:cNvSpPr txBox="1"/>
          <p:nvPr/>
        </p:nvSpPr>
        <p:spPr>
          <a:xfrm>
            <a:off x="896839" y="8164950"/>
            <a:ext cx="3332989" cy="838201"/>
          </a:xfrm>
          <a:prstGeom prst="rect">
            <a:avLst/>
          </a:prstGeom>
          <a:blipFill>
            <a:blip r:embed="rId5"/>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Find a good stock </a:t>
            </a:r>
          </a:p>
          <a:p>
            <a:pPr>
              <a:defRPr sz="2400">
                <a:solidFill>
                  <a:srgbClr val="FFFFFF"/>
                </a:solidFill>
              </a:defRPr>
            </a:pPr>
            <a:r>
              <a:t> buy it at the best price.</a:t>
            </a:r>
          </a:p>
        </p:txBody>
      </p:sp>
      <p:sp>
        <p:nvSpPr>
          <p:cNvPr id="272" name="Harry Markowitz realized…"/>
          <p:cNvSpPr txBox="1"/>
          <p:nvPr/>
        </p:nvSpPr>
        <p:spPr>
          <a:xfrm>
            <a:off x="3415635" y="2964234"/>
            <a:ext cx="5318989" cy="1206501"/>
          </a:xfrm>
          <a:prstGeom prst="rect">
            <a:avLst/>
          </a:prstGeom>
          <a:blipFill>
            <a:blip r:embed="rId6"/>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2400">
                <a:solidFill>
                  <a:srgbClr val="FFFFFF"/>
                </a:solidFill>
              </a:defRPr>
            </a:pPr>
            <a:r>
              <a:t>Harry Markowitz realized</a:t>
            </a:r>
          </a:p>
          <a:p>
            <a:pPr>
              <a:defRPr sz="2400">
                <a:solidFill>
                  <a:srgbClr val="FFFFFF"/>
                </a:solidFill>
              </a:defRPr>
            </a:pPr>
            <a:r>
              <a:t>no value was given to</a:t>
            </a:r>
          </a:p>
          <a:p>
            <a:pPr>
              <a:defRPr sz="2400">
                <a:solidFill>
                  <a:srgbClr val="FFFFFF"/>
                </a:solidFill>
              </a:defRPr>
            </a:pPr>
            <a:r>
              <a:t>RISK</a:t>
            </a:r>
          </a:p>
        </p:txBody>
      </p:sp>
      <p:sp>
        <p:nvSpPr>
          <p:cNvPr id="273" name="&quot;Portfolio Selection,&quot; Journal of Finance. 1952…"/>
          <p:cNvSpPr txBox="1"/>
          <p:nvPr/>
        </p:nvSpPr>
        <p:spPr>
          <a:xfrm>
            <a:off x="2903533" y="4296244"/>
            <a:ext cx="6343194" cy="1206501"/>
          </a:xfrm>
          <a:prstGeom prst="rect">
            <a:avLst/>
          </a:prstGeom>
          <a:blipFill>
            <a:blip r:embed="rId7"/>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"Portfolio Selection," </a:t>
            </a:r>
            <a:r>
              <a:rPr i="1">
                <a:latin typeface="Helvetica"/>
                <a:ea typeface="Helvetica"/>
                <a:cs typeface="Helvetica"/>
                <a:sym typeface="Helvetica"/>
              </a:rPr>
              <a:t>Journal of Finance</a:t>
            </a:r>
            <a:r>
              <a:t>. 1952 </a:t>
            </a:r>
          </a:p>
          <a:p>
            <a:pPr>
              <a:defRPr sz="2400">
                <a:solidFill>
                  <a:srgbClr val="FFFFFF"/>
                </a:solidFill>
              </a:defRPr>
            </a:pPr>
            <a:r>
              <a:t> languished on dusty library shelves </a:t>
            </a:r>
          </a:p>
          <a:p>
            <a:pPr>
              <a:defRPr sz="2400">
                <a:solidFill>
                  <a:srgbClr val="FFFFFF"/>
                </a:solidFill>
              </a:defRPr>
            </a:pPr>
            <a:r>
              <a:t>only four of the 14 pages contained text</a:t>
            </a:r>
          </a:p>
        </p:txBody>
      </p:sp>
      <p:sp>
        <p:nvSpPr>
          <p:cNvPr id="274" name="A plethora of quant methods…"/>
          <p:cNvSpPr txBox="1"/>
          <p:nvPr/>
        </p:nvSpPr>
        <p:spPr>
          <a:xfrm>
            <a:off x="5766072" y="6541670"/>
            <a:ext cx="5318989" cy="838201"/>
          </a:xfrm>
          <a:prstGeom prst="rect">
            <a:avLst/>
          </a:prstGeom>
          <a:blipFill>
            <a:blip r:embed="rId8"/>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2400">
                <a:solidFill>
                  <a:srgbClr val="FFFFFF"/>
                </a:solidFill>
              </a:defRPr>
            </a:pPr>
            <a:r>
              <a:t>A plethora of quant methods</a:t>
            </a:r>
          </a:p>
          <a:p>
            <a:pPr>
              <a:defRPr sz="2400">
                <a:solidFill>
                  <a:srgbClr val="FFFFFF"/>
                </a:solidFill>
              </a:defRPr>
            </a:pPr>
            <a:r>
              <a:t>started with the ubiquity of the PC</a:t>
            </a:r>
          </a:p>
        </p:txBody>
      </p:sp>
      <p:sp>
        <p:nvSpPr>
          <p:cNvPr id="275" name="ML…"/>
          <p:cNvSpPr txBox="1"/>
          <p:nvPr/>
        </p:nvSpPr>
        <p:spPr>
          <a:xfrm>
            <a:off x="9564701" y="3225597"/>
            <a:ext cx="1554176" cy="2311401"/>
          </a:xfrm>
          <a:prstGeom prst="rect">
            <a:avLst/>
          </a:prstGeom>
          <a:blipFill>
            <a:blip r:embed="rId9"/>
          </a:blipFill>
          <a:ln w="12700">
            <a:miter lim="400000"/>
          </a:ln>
          <a:effectLst>
            <a:outerShdw sx="100000" sy="100000" kx="0" ky="0" algn="b" rotWithShape="0" blurRad="25400" dist="25400" dir="2388334">
              <a:srgbClr val="000000">
                <a:alpha val="7931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ML</a:t>
            </a:r>
          </a:p>
          <a:p>
            <a:pPr>
              <a:defRPr sz="2400">
                <a:solidFill>
                  <a:srgbClr val="FFFFFF"/>
                </a:solidFill>
              </a:defRPr>
            </a:pPr>
            <a:r>
              <a:t>AI</a:t>
            </a:r>
          </a:p>
          <a:p>
            <a:pPr>
              <a:defRPr sz="2400">
                <a:solidFill>
                  <a:srgbClr val="FFFFFF"/>
                </a:solidFill>
              </a:defRPr>
            </a:pPr>
            <a:r>
              <a:t>ESG</a:t>
            </a:r>
          </a:p>
          <a:p>
            <a:pPr>
              <a:defRPr sz="2400">
                <a:solidFill>
                  <a:srgbClr val="FFFFFF"/>
                </a:solidFill>
              </a:defRPr>
            </a:pPr>
            <a:r>
              <a:t>NLP</a:t>
            </a:r>
          </a:p>
          <a:p>
            <a:pPr>
              <a:defRPr sz="2400">
                <a:solidFill>
                  <a:srgbClr val="FFFFFF"/>
                </a:solidFill>
              </a:defRPr>
            </a:pPr>
            <a:r>
              <a:t>Social</a:t>
            </a:r>
          </a:p>
          <a:p>
            <a:pPr>
              <a:defRPr sz="2400">
                <a:solidFill>
                  <a:srgbClr val="FFFFFF"/>
                </a:solidFill>
              </a:defRPr>
            </a:pPr>
            <a:r>
              <a:t>Behavioral</a:t>
            </a:r>
          </a:p>
        </p:txBody>
      </p:sp>
      <p:sp>
        <p:nvSpPr>
          <p:cNvPr id="276" name="Line"/>
          <p:cNvSpPr/>
          <p:nvPr/>
        </p:nvSpPr>
        <p:spPr>
          <a:xfrm flipV="1">
            <a:off x="2550977" y="2719954"/>
            <a:ext cx="1" cy="3351237"/>
          </a:xfrm>
          <a:prstGeom prst="line">
            <a:avLst/>
          </a:prstGeom>
          <a:ln>
            <a:solidFill>
              <a:srgbClr val="000000"/>
            </a:solidFill>
            <a:custDash>
              <a:ds d="600000" sp="600000"/>
            </a:custDash>
            <a:miter lim="400000"/>
          </a:ln>
        </p:spPr>
        <p:txBody>
          <a:bodyPr lIns="50800" tIns="50800" rIns="50800" bIns="50800" anchor="ctr"/>
          <a:lstStyle/>
          <a:p>
            <a:pPr>
              <a:defRPr sz="2400"/>
            </a:pPr>
          </a:p>
        </p:txBody>
      </p:sp>
      <p:sp>
        <p:nvSpPr>
          <p:cNvPr id="277" name="Line"/>
          <p:cNvSpPr/>
          <p:nvPr/>
        </p:nvSpPr>
        <p:spPr>
          <a:xfrm>
            <a:off x="10341788" y="2572645"/>
            <a:ext cx="1" cy="669532"/>
          </a:xfrm>
          <a:prstGeom prst="line">
            <a:avLst/>
          </a:prstGeom>
          <a:ln>
            <a:solidFill>
              <a:srgbClr val="000000"/>
            </a:solidFill>
            <a:custDash>
              <a:ds d="600000" sp="600000"/>
            </a:custDash>
            <a:miter lim="400000"/>
          </a:ln>
        </p:spPr>
        <p:txBody>
          <a:bodyPr lIns="50800" tIns="50800" rIns="50800" bIns="50800" anchor="ctr"/>
          <a:lstStyle/>
          <a:p>
            <a:pPr>
              <a:defRPr sz="2400"/>
            </a:pPr>
          </a:p>
        </p:txBody>
      </p:sp>
      <p:grpSp>
        <p:nvGrpSpPr>
          <p:cNvPr id="280" name="pexels-pixabay-373543.jpg"/>
          <p:cNvGrpSpPr/>
          <p:nvPr/>
        </p:nvGrpSpPr>
        <p:grpSpPr>
          <a:xfrm rot="332281">
            <a:off x="9538730" y="5520850"/>
            <a:ext cx="1359111" cy="990601"/>
            <a:chOff x="0" y="0"/>
            <a:chExt cx="1359109" cy="990600"/>
          </a:xfrm>
        </p:grpSpPr>
        <p:pic>
          <p:nvPicPr>
            <p:cNvPr id="279" name="pexels-pixabay-373543.jpg" descr="pexels-pixabay-373543.jpg"/>
            <p:cNvPicPr>
              <a:picLocks noChangeAspect="1"/>
            </p:cNvPicPr>
            <p:nvPr/>
          </p:nvPicPr>
          <p:blipFill>
            <a:blip r:embed="rId10">
              <a:extLst/>
            </a:blip>
            <a:stretch>
              <a:fillRect/>
            </a:stretch>
          </p:blipFill>
          <p:spPr>
            <a:xfrm>
              <a:off x="50800" y="38099"/>
              <a:ext cx="1257510" cy="838201"/>
            </a:xfrm>
            <a:prstGeom prst="rect">
              <a:avLst/>
            </a:prstGeom>
            <a:ln>
              <a:noFill/>
            </a:ln>
            <a:effectLst/>
          </p:spPr>
        </p:pic>
        <p:pic>
          <p:nvPicPr>
            <p:cNvPr id="278" name="pexels-pixabay-373543.jpg" descr="pexels-pixabay-373543.jpg"/>
            <p:cNvPicPr>
              <a:picLocks noChangeAspect="0"/>
            </p:cNvPicPr>
            <p:nvPr/>
          </p:nvPicPr>
          <p:blipFill>
            <a:blip r:embed="rId11">
              <a:extLst/>
            </a:blip>
            <a:stretch>
              <a:fillRect/>
            </a:stretch>
          </p:blipFill>
          <p:spPr>
            <a:xfrm>
              <a:off x="0" y="-1"/>
              <a:ext cx="1359110" cy="990601"/>
            </a:xfrm>
            <a:prstGeom prst="rect">
              <a:avLst/>
            </a:prstGeom>
            <a:effectLst/>
          </p:spPr>
        </p:pic>
      </p:grpSp>
      <p:grpSp>
        <p:nvGrpSpPr>
          <p:cNvPr id="283" name="pexels-rodnae-productions-7915357.jpg"/>
          <p:cNvGrpSpPr/>
          <p:nvPr/>
        </p:nvGrpSpPr>
        <p:grpSpPr>
          <a:xfrm rot="21280461">
            <a:off x="7848285" y="5476990"/>
            <a:ext cx="1358901" cy="990601"/>
            <a:chOff x="0" y="0"/>
            <a:chExt cx="1358899" cy="990600"/>
          </a:xfrm>
        </p:grpSpPr>
        <p:pic>
          <p:nvPicPr>
            <p:cNvPr id="282" name="pexels-rodnae-productions-7915357.jpg" descr="pexels-rodnae-productions-7915357.jpg"/>
            <p:cNvPicPr>
              <a:picLocks noChangeAspect="1"/>
            </p:cNvPicPr>
            <p:nvPr/>
          </p:nvPicPr>
          <p:blipFill>
            <a:blip r:embed="rId12">
              <a:extLst/>
            </a:blip>
            <a:stretch>
              <a:fillRect/>
            </a:stretch>
          </p:blipFill>
          <p:spPr>
            <a:xfrm>
              <a:off x="50799" y="38100"/>
              <a:ext cx="1257301" cy="838200"/>
            </a:xfrm>
            <a:prstGeom prst="rect">
              <a:avLst/>
            </a:prstGeom>
            <a:ln>
              <a:noFill/>
            </a:ln>
            <a:effectLst/>
          </p:spPr>
        </p:pic>
        <p:pic>
          <p:nvPicPr>
            <p:cNvPr id="281" name="pexels-rodnae-productions-7915357.jpg" descr="pexels-rodnae-productions-7915357.jpg"/>
            <p:cNvPicPr>
              <a:picLocks noChangeAspect="0"/>
            </p:cNvPicPr>
            <p:nvPr/>
          </p:nvPicPr>
          <p:blipFill>
            <a:blip r:embed="rId13">
              <a:extLst/>
            </a:blip>
            <a:stretch>
              <a:fillRect/>
            </a:stretch>
          </p:blipFill>
          <p:spPr>
            <a:xfrm>
              <a:off x="0" y="0"/>
              <a:ext cx="1358900" cy="990600"/>
            </a:xfrm>
            <a:prstGeom prst="rect">
              <a:avLst/>
            </a:prstGeom>
            <a:effectLst/>
          </p:spPr>
        </p:pic>
      </p:grpSp>
      <p:grpSp>
        <p:nvGrpSpPr>
          <p:cNvPr id="286" name="pexels-pixabay-257881.jpg"/>
          <p:cNvGrpSpPr/>
          <p:nvPr/>
        </p:nvGrpSpPr>
        <p:grpSpPr>
          <a:xfrm rot="169230">
            <a:off x="3976984" y="5313408"/>
            <a:ext cx="1416138" cy="1028868"/>
            <a:chOff x="0" y="0"/>
            <a:chExt cx="1416136" cy="1028867"/>
          </a:xfrm>
        </p:grpSpPr>
        <p:pic>
          <p:nvPicPr>
            <p:cNvPr id="285" name="pexels-pixabay-257881.jpg" descr="pexels-pixabay-257881.jpg"/>
            <p:cNvPicPr>
              <a:picLocks noChangeAspect="1"/>
            </p:cNvPicPr>
            <p:nvPr/>
          </p:nvPicPr>
          <p:blipFill>
            <a:blip r:embed="rId14">
              <a:extLst/>
            </a:blip>
            <a:stretch>
              <a:fillRect/>
            </a:stretch>
          </p:blipFill>
          <p:spPr>
            <a:xfrm>
              <a:off x="50800" y="38100"/>
              <a:ext cx="1314537" cy="876468"/>
            </a:xfrm>
            <a:prstGeom prst="rect">
              <a:avLst/>
            </a:prstGeom>
            <a:ln>
              <a:noFill/>
            </a:ln>
            <a:effectLst/>
          </p:spPr>
        </p:pic>
        <p:pic>
          <p:nvPicPr>
            <p:cNvPr id="284" name="pexels-pixabay-257881.jpg" descr="pexels-pixabay-257881.jpg"/>
            <p:cNvPicPr>
              <a:picLocks noChangeAspect="0"/>
            </p:cNvPicPr>
            <p:nvPr/>
          </p:nvPicPr>
          <p:blipFill>
            <a:blip r:embed="rId15">
              <a:extLst/>
            </a:blip>
            <a:stretch>
              <a:fillRect/>
            </a:stretch>
          </p:blipFill>
          <p:spPr>
            <a:xfrm>
              <a:off x="0" y="0"/>
              <a:ext cx="1416137" cy="1028868"/>
            </a:xfrm>
            <a:prstGeom prst="rect">
              <a:avLst/>
            </a:prstGeom>
            <a:effectLst/>
          </p:spPr>
        </p:pic>
      </p:grpSp>
      <p:grpSp>
        <p:nvGrpSpPr>
          <p:cNvPr id="289" name="pexels-lisa-109255.jpg"/>
          <p:cNvGrpSpPr/>
          <p:nvPr/>
        </p:nvGrpSpPr>
        <p:grpSpPr>
          <a:xfrm rot="21492975">
            <a:off x="1384784" y="5134858"/>
            <a:ext cx="1346032" cy="979815"/>
            <a:chOff x="0" y="0"/>
            <a:chExt cx="1346030" cy="979814"/>
          </a:xfrm>
        </p:grpSpPr>
        <p:pic>
          <p:nvPicPr>
            <p:cNvPr id="288" name="pexels-lisa-109255.jpg" descr="pexels-lisa-109255.jpg"/>
            <p:cNvPicPr>
              <a:picLocks noChangeAspect="1"/>
            </p:cNvPicPr>
            <p:nvPr/>
          </p:nvPicPr>
          <p:blipFill>
            <a:blip r:embed="rId16">
              <a:extLst/>
            </a:blip>
            <a:stretch>
              <a:fillRect/>
            </a:stretch>
          </p:blipFill>
          <p:spPr>
            <a:xfrm>
              <a:off x="50800" y="38099"/>
              <a:ext cx="1244431" cy="827416"/>
            </a:xfrm>
            <a:prstGeom prst="rect">
              <a:avLst/>
            </a:prstGeom>
            <a:ln>
              <a:noFill/>
            </a:ln>
            <a:effectLst/>
          </p:spPr>
        </p:pic>
        <p:pic>
          <p:nvPicPr>
            <p:cNvPr id="287" name="pexels-lisa-109255.jpg" descr="pexels-lisa-109255.jpg"/>
            <p:cNvPicPr>
              <a:picLocks noChangeAspect="0"/>
            </p:cNvPicPr>
            <p:nvPr/>
          </p:nvPicPr>
          <p:blipFill>
            <a:blip r:embed="rId17">
              <a:extLst/>
            </a:blip>
            <a:stretch>
              <a:fillRect/>
            </a:stretch>
          </p:blipFill>
          <p:spPr>
            <a:xfrm>
              <a:off x="-1" y="0"/>
              <a:ext cx="1346032" cy="979815"/>
            </a:xfrm>
            <a:prstGeom prst="rect">
              <a:avLst/>
            </a:prstGeom>
            <a:effectLst/>
          </p:spPr>
        </p:pic>
      </p:grpSp>
      <p:pic>
        <p:nvPicPr>
          <p:cNvPr id="290" name="Oval Oval" descr="Oval Oval"/>
          <p:cNvPicPr>
            <a:picLocks noChangeAspect="0"/>
          </p:cNvPicPr>
          <p:nvPr/>
        </p:nvPicPr>
        <p:blipFill>
          <a:blip r:embed="rId18">
            <a:extLst/>
          </a:blip>
          <a:stretch>
            <a:fillRect/>
          </a:stretch>
        </p:blipFill>
        <p:spPr>
          <a:xfrm>
            <a:off x="5350071" y="3162114"/>
            <a:ext cx="1450118" cy="1558462"/>
          </a:xfrm>
          <a:prstGeom prst="rect">
            <a:avLst/>
          </a:prstGeom>
          <a:effectLst>
            <a:outerShdw sx="100000" sy="100000" kx="0" ky="0" algn="b" rotWithShape="0" blurRad="38100" dist="25400" dir="5400000">
              <a:srgbClr val="000000">
                <a:alpha val="50000"/>
              </a:srgbClr>
            </a:outerShdw>
          </a:effectLst>
        </p:spPr>
      </p:pic>
      <p:sp>
        <p:nvSpPr>
          <p:cNvPr id="291" name="2030"/>
          <p:cNvSpPr txBox="1"/>
          <p:nvPr/>
        </p:nvSpPr>
        <p:spPr>
          <a:xfrm>
            <a:off x="11272438" y="2126307"/>
            <a:ext cx="905155"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800">
                <a:solidFill>
                  <a:schemeClr val="accent1"/>
                </a:solidFill>
              </a:defRPr>
            </a:lvl1pPr>
          </a:lstStyle>
          <a:p>
            <a:pPr/>
            <a:r>
              <a:t>2030</a:t>
            </a:r>
          </a:p>
        </p:txBody>
      </p:sp>
      <p:sp>
        <p:nvSpPr>
          <p:cNvPr id="292" name="Climate Risk…"/>
          <p:cNvSpPr txBox="1"/>
          <p:nvPr/>
        </p:nvSpPr>
        <p:spPr>
          <a:xfrm>
            <a:off x="7771099" y="8126825"/>
            <a:ext cx="4400399" cy="838201"/>
          </a:xfrm>
          <a:prstGeom prst="rect">
            <a:avLst/>
          </a:prstGeom>
          <a:blipFill>
            <a:blip r:embed="rId19"/>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Climate Risk</a:t>
            </a:r>
          </a:p>
          <a:p>
            <a:pPr>
              <a:defRPr sz="2400">
                <a:solidFill>
                  <a:srgbClr val="FFFFFF"/>
                </a:solidFill>
              </a:defRPr>
            </a:pPr>
            <a:r>
              <a:t>article 2.1.c of the Paris Accord</a:t>
            </a:r>
          </a:p>
        </p:txBody>
      </p:sp>
      <p:sp>
        <p:nvSpPr>
          <p:cNvPr id="293" name="Line"/>
          <p:cNvSpPr/>
          <p:nvPr/>
        </p:nvSpPr>
        <p:spPr>
          <a:xfrm flipH="1">
            <a:off x="11725015" y="2713921"/>
            <a:ext cx="1" cy="5358691"/>
          </a:xfrm>
          <a:prstGeom prst="line">
            <a:avLst/>
          </a:prstGeom>
          <a:ln>
            <a:solidFill>
              <a:srgbClr val="000000"/>
            </a:solidFill>
            <a:custDash>
              <a:ds d="600000" sp="600000"/>
            </a:custDash>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Data inputs"/>
          <p:cNvSpPr txBox="1"/>
          <p:nvPr>
            <p:ph type="body" idx="21"/>
          </p:nvPr>
        </p:nvSpPr>
        <p:spPr>
          <a:prstGeom prst="rect">
            <a:avLst/>
          </a:prstGeom>
        </p:spPr>
        <p:txBody>
          <a:bodyPr/>
          <a:lstStyle/>
          <a:p>
            <a:pPr/>
            <a:r>
              <a:t>Data inputs</a:t>
            </a:r>
          </a:p>
        </p:txBody>
      </p:sp>
      <p:grpSp>
        <p:nvGrpSpPr>
          <p:cNvPr id="298" name="pexels-alex-knight-2599244.jpg"/>
          <p:cNvGrpSpPr/>
          <p:nvPr/>
        </p:nvGrpSpPr>
        <p:grpSpPr>
          <a:xfrm rot="21362212">
            <a:off x="11326628" y="4675915"/>
            <a:ext cx="1382666" cy="1006444"/>
            <a:chOff x="0" y="0"/>
            <a:chExt cx="1382664" cy="1006442"/>
          </a:xfrm>
        </p:grpSpPr>
        <p:pic>
          <p:nvPicPr>
            <p:cNvPr id="297" name="pexels-alex-knight-2599244.jpg" descr="pexels-alex-knight-2599244.jpg"/>
            <p:cNvPicPr>
              <a:picLocks noChangeAspect="1"/>
            </p:cNvPicPr>
            <p:nvPr/>
          </p:nvPicPr>
          <p:blipFill>
            <a:blip r:embed="rId2">
              <a:extLst/>
            </a:blip>
            <a:stretch>
              <a:fillRect/>
            </a:stretch>
          </p:blipFill>
          <p:spPr>
            <a:xfrm>
              <a:off x="50800" y="38100"/>
              <a:ext cx="1281065" cy="854043"/>
            </a:xfrm>
            <a:prstGeom prst="rect">
              <a:avLst/>
            </a:prstGeom>
            <a:ln>
              <a:noFill/>
            </a:ln>
            <a:effectLst/>
          </p:spPr>
        </p:pic>
        <p:pic>
          <p:nvPicPr>
            <p:cNvPr id="296" name="pexels-alex-knight-2599244.jpg" descr="pexels-alex-knight-2599244.jpg"/>
            <p:cNvPicPr>
              <a:picLocks noChangeAspect="0"/>
            </p:cNvPicPr>
            <p:nvPr/>
          </p:nvPicPr>
          <p:blipFill>
            <a:blip r:embed="rId3">
              <a:extLst/>
            </a:blip>
            <a:stretch>
              <a:fillRect/>
            </a:stretch>
          </p:blipFill>
          <p:spPr>
            <a:xfrm>
              <a:off x="-1" y="0"/>
              <a:ext cx="1382666" cy="1006443"/>
            </a:xfrm>
            <a:prstGeom prst="rect">
              <a:avLst/>
            </a:prstGeom>
            <a:effectLst/>
          </p:spPr>
        </p:pic>
      </p:grpSp>
      <p:sp>
        <p:nvSpPr>
          <p:cNvPr id="299" name="Line"/>
          <p:cNvSpPr/>
          <p:nvPr/>
        </p:nvSpPr>
        <p:spPr>
          <a:xfrm>
            <a:off x="1051513" y="5689214"/>
            <a:ext cx="10901774"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300" name="1930"/>
          <p:cNvSpPr txBox="1"/>
          <p:nvPr/>
        </p:nvSpPr>
        <p:spPr>
          <a:xfrm>
            <a:off x="1942121" y="2083432"/>
            <a:ext cx="113111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1930</a:t>
            </a:r>
          </a:p>
        </p:txBody>
      </p:sp>
      <p:sp>
        <p:nvSpPr>
          <p:cNvPr id="301" name="1950"/>
          <p:cNvSpPr txBox="1"/>
          <p:nvPr/>
        </p:nvSpPr>
        <p:spPr>
          <a:xfrm>
            <a:off x="3797607" y="2083432"/>
            <a:ext cx="113111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1950</a:t>
            </a:r>
          </a:p>
        </p:txBody>
      </p:sp>
      <p:sp>
        <p:nvSpPr>
          <p:cNvPr id="302" name="2000"/>
          <p:cNvSpPr txBox="1"/>
          <p:nvPr/>
        </p:nvSpPr>
        <p:spPr>
          <a:xfrm>
            <a:off x="7840157" y="2083432"/>
            <a:ext cx="113111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2000</a:t>
            </a:r>
          </a:p>
        </p:txBody>
      </p:sp>
      <p:sp>
        <p:nvSpPr>
          <p:cNvPr id="303" name="2020"/>
          <p:cNvSpPr txBox="1"/>
          <p:nvPr/>
        </p:nvSpPr>
        <p:spPr>
          <a:xfrm>
            <a:off x="10354114" y="2083432"/>
            <a:ext cx="113111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2020</a:t>
            </a:r>
          </a:p>
        </p:txBody>
      </p:sp>
      <p:sp>
        <p:nvSpPr>
          <p:cNvPr id="304" name="Line"/>
          <p:cNvSpPr/>
          <p:nvPr/>
        </p:nvSpPr>
        <p:spPr>
          <a:xfrm flipV="1">
            <a:off x="2550977" y="2719954"/>
            <a:ext cx="1" cy="3351237"/>
          </a:xfrm>
          <a:prstGeom prst="line">
            <a:avLst/>
          </a:prstGeom>
          <a:ln>
            <a:solidFill>
              <a:srgbClr val="000000"/>
            </a:solidFill>
            <a:custDash>
              <a:ds d="600000" sp="600000"/>
            </a:custDash>
            <a:miter lim="400000"/>
          </a:ln>
        </p:spPr>
        <p:txBody>
          <a:bodyPr lIns="50800" tIns="50800" rIns="50800" bIns="50800" anchor="ctr"/>
          <a:lstStyle/>
          <a:p>
            <a:pPr>
              <a:defRPr sz="2400"/>
            </a:pPr>
          </a:p>
        </p:txBody>
      </p:sp>
      <p:sp>
        <p:nvSpPr>
          <p:cNvPr id="305" name="Line"/>
          <p:cNvSpPr/>
          <p:nvPr/>
        </p:nvSpPr>
        <p:spPr>
          <a:xfrm>
            <a:off x="10919670" y="2586920"/>
            <a:ext cx="1" cy="669532"/>
          </a:xfrm>
          <a:prstGeom prst="line">
            <a:avLst/>
          </a:prstGeom>
          <a:ln>
            <a:solidFill>
              <a:srgbClr val="000000"/>
            </a:solidFill>
            <a:custDash>
              <a:ds d="600000" sp="600000"/>
            </a:custDash>
            <a:miter lim="400000"/>
          </a:ln>
        </p:spPr>
        <p:txBody>
          <a:bodyPr lIns="50800" tIns="50800" rIns="50800" bIns="50800" anchor="ctr"/>
          <a:lstStyle/>
          <a:p>
            <a:pPr>
              <a:defRPr sz="2400"/>
            </a:pPr>
          </a:p>
        </p:txBody>
      </p:sp>
      <p:grpSp>
        <p:nvGrpSpPr>
          <p:cNvPr id="308" name="pexels-pixabay-373543.jpg"/>
          <p:cNvGrpSpPr/>
          <p:nvPr/>
        </p:nvGrpSpPr>
        <p:grpSpPr>
          <a:xfrm rot="332281">
            <a:off x="10116612" y="5535125"/>
            <a:ext cx="1359111" cy="990601"/>
            <a:chOff x="0" y="0"/>
            <a:chExt cx="1359109" cy="990600"/>
          </a:xfrm>
        </p:grpSpPr>
        <p:pic>
          <p:nvPicPr>
            <p:cNvPr id="307" name="pexels-pixabay-373543.jpg" descr="pexels-pixabay-373543.jpg"/>
            <p:cNvPicPr>
              <a:picLocks noChangeAspect="1"/>
            </p:cNvPicPr>
            <p:nvPr/>
          </p:nvPicPr>
          <p:blipFill>
            <a:blip r:embed="rId4">
              <a:extLst/>
            </a:blip>
            <a:stretch>
              <a:fillRect/>
            </a:stretch>
          </p:blipFill>
          <p:spPr>
            <a:xfrm>
              <a:off x="50800" y="38099"/>
              <a:ext cx="1257510" cy="838201"/>
            </a:xfrm>
            <a:prstGeom prst="rect">
              <a:avLst/>
            </a:prstGeom>
            <a:ln>
              <a:noFill/>
            </a:ln>
            <a:effectLst/>
          </p:spPr>
        </p:pic>
        <p:pic>
          <p:nvPicPr>
            <p:cNvPr id="306" name="pexels-pixabay-373543.jpg" descr="pexels-pixabay-373543.jpg"/>
            <p:cNvPicPr>
              <a:picLocks noChangeAspect="0"/>
            </p:cNvPicPr>
            <p:nvPr/>
          </p:nvPicPr>
          <p:blipFill>
            <a:blip r:embed="rId5">
              <a:extLst/>
            </a:blip>
            <a:stretch>
              <a:fillRect/>
            </a:stretch>
          </p:blipFill>
          <p:spPr>
            <a:xfrm>
              <a:off x="0" y="0"/>
              <a:ext cx="1359110" cy="990601"/>
            </a:xfrm>
            <a:prstGeom prst="rect">
              <a:avLst/>
            </a:prstGeom>
            <a:effectLst/>
          </p:spPr>
        </p:pic>
      </p:grpSp>
      <p:grpSp>
        <p:nvGrpSpPr>
          <p:cNvPr id="311" name="pexels-rodnae-productions-7915357.jpg"/>
          <p:cNvGrpSpPr/>
          <p:nvPr/>
        </p:nvGrpSpPr>
        <p:grpSpPr>
          <a:xfrm rot="21280461">
            <a:off x="7848285" y="5476990"/>
            <a:ext cx="1358901" cy="990601"/>
            <a:chOff x="0" y="0"/>
            <a:chExt cx="1358899" cy="990600"/>
          </a:xfrm>
        </p:grpSpPr>
        <p:pic>
          <p:nvPicPr>
            <p:cNvPr id="310" name="pexels-rodnae-productions-7915357.jpg" descr="pexels-rodnae-productions-7915357.jpg"/>
            <p:cNvPicPr>
              <a:picLocks noChangeAspect="1"/>
            </p:cNvPicPr>
            <p:nvPr/>
          </p:nvPicPr>
          <p:blipFill>
            <a:blip r:embed="rId6">
              <a:extLst/>
            </a:blip>
            <a:stretch>
              <a:fillRect/>
            </a:stretch>
          </p:blipFill>
          <p:spPr>
            <a:xfrm>
              <a:off x="50799" y="38100"/>
              <a:ext cx="1257301" cy="838200"/>
            </a:xfrm>
            <a:prstGeom prst="rect">
              <a:avLst/>
            </a:prstGeom>
            <a:ln>
              <a:noFill/>
            </a:ln>
            <a:effectLst/>
          </p:spPr>
        </p:pic>
        <p:pic>
          <p:nvPicPr>
            <p:cNvPr id="309" name="pexels-rodnae-productions-7915357.jpg" descr="pexels-rodnae-productions-7915357.jpg"/>
            <p:cNvPicPr>
              <a:picLocks noChangeAspect="0"/>
            </p:cNvPicPr>
            <p:nvPr/>
          </p:nvPicPr>
          <p:blipFill>
            <a:blip r:embed="rId7">
              <a:extLst/>
            </a:blip>
            <a:stretch>
              <a:fillRect/>
            </a:stretch>
          </p:blipFill>
          <p:spPr>
            <a:xfrm>
              <a:off x="0" y="0"/>
              <a:ext cx="1358900" cy="990600"/>
            </a:xfrm>
            <a:prstGeom prst="rect">
              <a:avLst/>
            </a:prstGeom>
            <a:effectLst/>
          </p:spPr>
        </p:pic>
      </p:grpSp>
      <p:grpSp>
        <p:nvGrpSpPr>
          <p:cNvPr id="314" name="pexels-pixabay-257881.jpg"/>
          <p:cNvGrpSpPr/>
          <p:nvPr/>
        </p:nvGrpSpPr>
        <p:grpSpPr>
          <a:xfrm rot="169230">
            <a:off x="3976984" y="5313408"/>
            <a:ext cx="1416138" cy="1028868"/>
            <a:chOff x="0" y="0"/>
            <a:chExt cx="1416136" cy="1028867"/>
          </a:xfrm>
        </p:grpSpPr>
        <p:pic>
          <p:nvPicPr>
            <p:cNvPr id="313" name="pexels-pixabay-257881.jpg" descr="pexels-pixabay-257881.jpg"/>
            <p:cNvPicPr>
              <a:picLocks noChangeAspect="1"/>
            </p:cNvPicPr>
            <p:nvPr/>
          </p:nvPicPr>
          <p:blipFill>
            <a:blip r:embed="rId8">
              <a:extLst/>
            </a:blip>
            <a:stretch>
              <a:fillRect/>
            </a:stretch>
          </p:blipFill>
          <p:spPr>
            <a:xfrm>
              <a:off x="50800" y="38100"/>
              <a:ext cx="1314537" cy="876468"/>
            </a:xfrm>
            <a:prstGeom prst="rect">
              <a:avLst/>
            </a:prstGeom>
            <a:ln>
              <a:noFill/>
            </a:ln>
            <a:effectLst/>
          </p:spPr>
        </p:pic>
        <p:pic>
          <p:nvPicPr>
            <p:cNvPr id="312" name="pexels-pixabay-257881.jpg" descr="pexels-pixabay-257881.jpg"/>
            <p:cNvPicPr>
              <a:picLocks noChangeAspect="0"/>
            </p:cNvPicPr>
            <p:nvPr/>
          </p:nvPicPr>
          <p:blipFill>
            <a:blip r:embed="rId9">
              <a:extLst/>
            </a:blip>
            <a:stretch>
              <a:fillRect/>
            </a:stretch>
          </p:blipFill>
          <p:spPr>
            <a:xfrm>
              <a:off x="0" y="0"/>
              <a:ext cx="1416137" cy="1028868"/>
            </a:xfrm>
            <a:prstGeom prst="rect">
              <a:avLst/>
            </a:prstGeom>
            <a:effectLst/>
          </p:spPr>
        </p:pic>
      </p:grpSp>
      <p:grpSp>
        <p:nvGrpSpPr>
          <p:cNvPr id="317" name="pexels-lisa-109255.jpg"/>
          <p:cNvGrpSpPr/>
          <p:nvPr/>
        </p:nvGrpSpPr>
        <p:grpSpPr>
          <a:xfrm rot="21492975">
            <a:off x="1384784" y="5134858"/>
            <a:ext cx="1346032" cy="979815"/>
            <a:chOff x="0" y="0"/>
            <a:chExt cx="1346030" cy="979814"/>
          </a:xfrm>
        </p:grpSpPr>
        <p:pic>
          <p:nvPicPr>
            <p:cNvPr id="316" name="pexels-lisa-109255.jpg" descr="pexels-lisa-109255.jpg"/>
            <p:cNvPicPr>
              <a:picLocks noChangeAspect="1"/>
            </p:cNvPicPr>
            <p:nvPr/>
          </p:nvPicPr>
          <p:blipFill>
            <a:blip r:embed="rId10">
              <a:extLst/>
            </a:blip>
            <a:stretch>
              <a:fillRect/>
            </a:stretch>
          </p:blipFill>
          <p:spPr>
            <a:xfrm>
              <a:off x="50800" y="38100"/>
              <a:ext cx="1244431" cy="827415"/>
            </a:xfrm>
            <a:prstGeom prst="rect">
              <a:avLst/>
            </a:prstGeom>
            <a:ln>
              <a:noFill/>
            </a:ln>
            <a:effectLst/>
          </p:spPr>
        </p:pic>
        <p:pic>
          <p:nvPicPr>
            <p:cNvPr id="315" name="pexels-lisa-109255.jpg" descr="pexels-lisa-109255.jpg"/>
            <p:cNvPicPr>
              <a:picLocks noChangeAspect="0"/>
            </p:cNvPicPr>
            <p:nvPr/>
          </p:nvPicPr>
          <p:blipFill>
            <a:blip r:embed="rId11">
              <a:extLst/>
            </a:blip>
            <a:stretch>
              <a:fillRect/>
            </a:stretch>
          </p:blipFill>
          <p:spPr>
            <a:xfrm>
              <a:off x="-1" y="0"/>
              <a:ext cx="1346032" cy="979815"/>
            </a:xfrm>
            <a:prstGeom prst="rect">
              <a:avLst/>
            </a:prstGeom>
            <a:effectLst/>
          </p:spPr>
        </p:pic>
      </p:grpSp>
      <p:sp>
        <p:nvSpPr>
          <p:cNvPr id="318" name="Company…"/>
          <p:cNvSpPr txBox="1"/>
          <p:nvPr/>
        </p:nvSpPr>
        <p:spPr>
          <a:xfrm>
            <a:off x="1373225" y="7029450"/>
            <a:ext cx="1723950" cy="1206501"/>
          </a:xfrm>
          <a:prstGeom prst="rect">
            <a:avLst/>
          </a:prstGeom>
          <a:blipFill>
            <a:blip r:embed="rId12"/>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Company </a:t>
            </a:r>
          </a:p>
          <a:p>
            <a:pPr>
              <a:defRPr sz="2400">
                <a:solidFill>
                  <a:srgbClr val="FFFFFF"/>
                </a:solidFill>
              </a:defRPr>
            </a:pPr>
            <a:r>
              <a:t>accounting </a:t>
            </a:r>
          </a:p>
          <a:p>
            <a:pPr>
              <a:defRPr sz="2400">
                <a:solidFill>
                  <a:srgbClr val="FFFFFF"/>
                </a:solidFill>
              </a:defRPr>
            </a:pPr>
            <a:r>
              <a:t>information</a:t>
            </a:r>
          </a:p>
        </p:txBody>
      </p:sp>
      <p:sp>
        <p:nvSpPr>
          <p:cNvPr id="319" name="Time series"/>
          <p:cNvSpPr txBox="1"/>
          <p:nvPr/>
        </p:nvSpPr>
        <p:spPr>
          <a:xfrm>
            <a:off x="3526945" y="3944743"/>
            <a:ext cx="1672438" cy="469901"/>
          </a:xfrm>
          <a:prstGeom prst="rect">
            <a:avLst/>
          </a:prstGeom>
          <a:blipFill>
            <a:blip r:embed="rId13"/>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pPr/>
            <a:r>
              <a:t>Time series</a:t>
            </a:r>
          </a:p>
        </p:txBody>
      </p:sp>
      <p:sp>
        <p:nvSpPr>
          <p:cNvPr id="320" name="Rich…"/>
          <p:cNvSpPr txBox="1"/>
          <p:nvPr/>
        </p:nvSpPr>
        <p:spPr>
          <a:xfrm>
            <a:off x="7022632" y="3696777"/>
            <a:ext cx="2553006" cy="838201"/>
          </a:xfrm>
          <a:prstGeom prst="rect">
            <a:avLst/>
          </a:prstGeom>
          <a:blipFill>
            <a:blip r:embed="rId14"/>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Rich </a:t>
            </a:r>
          </a:p>
          <a:p>
            <a:pPr>
              <a:defRPr sz="2400">
                <a:solidFill>
                  <a:srgbClr val="FFFFFF"/>
                </a:solidFill>
              </a:defRPr>
            </a:pPr>
            <a:r>
              <a:t>“Bloomberg-type”</a:t>
            </a:r>
          </a:p>
        </p:txBody>
      </p:sp>
      <p:sp>
        <p:nvSpPr>
          <p:cNvPr id="321" name="News…"/>
          <p:cNvSpPr txBox="1"/>
          <p:nvPr/>
        </p:nvSpPr>
        <p:spPr>
          <a:xfrm>
            <a:off x="10599765" y="6871112"/>
            <a:ext cx="1875740" cy="2311401"/>
          </a:xfrm>
          <a:prstGeom prst="rect">
            <a:avLst/>
          </a:prstGeom>
          <a:blipFill>
            <a:blip r:embed="rId15"/>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News</a:t>
            </a:r>
          </a:p>
          <a:p>
            <a:pPr>
              <a:defRPr sz="2400">
                <a:solidFill>
                  <a:srgbClr val="FFFFFF"/>
                </a:solidFill>
              </a:defRPr>
            </a:pPr>
            <a:r>
              <a:t>Web</a:t>
            </a:r>
          </a:p>
          <a:p>
            <a:pPr>
              <a:defRPr sz="2400">
                <a:solidFill>
                  <a:srgbClr val="FFFFFF"/>
                </a:solidFill>
              </a:defRPr>
            </a:pPr>
            <a:r>
              <a:t>Social media</a:t>
            </a:r>
          </a:p>
          <a:p>
            <a:pPr>
              <a:defRPr sz="2400">
                <a:solidFill>
                  <a:srgbClr val="FFFFFF"/>
                </a:solidFill>
              </a:defRPr>
            </a:pPr>
            <a:r>
              <a:t>Documents</a:t>
            </a:r>
          </a:p>
          <a:p>
            <a:pPr>
              <a:defRPr sz="2400">
                <a:solidFill>
                  <a:srgbClr val="FFFFFF"/>
                </a:solidFill>
              </a:defRPr>
            </a:pPr>
            <a:r>
              <a:t>Filings</a:t>
            </a:r>
          </a:p>
          <a:p>
            <a:pPr>
              <a:defRPr sz="2400">
                <a:solidFill>
                  <a:srgbClr val="FFFFFF"/>
                </a:solidFill>
              </a:defRPr>
            </a:pPr>
            <a:r>
              <a:t>… </a:t>
            </a:r>
          </a:p>
        </p:txBody>
      </p:sp>
      <p:pic>
        <p:nvPicPr>
          <p:cNvPr id="322" name="GME GME" descr="GME GME"/>
          <p:cNvPicPr>
            <a:picLocks noChangeAspect="0"/>
          </p:cNvPicPr>
          <p:nvPr/>
        </p:nvPicPr>
        <p:blipFill>
          <a:blip r:embed="rId16">
            <a:extLst/>
          </a:blip>
          <a:stretch>
            <a:fillRect/>
          </a:stretch>
        </p:blipFill>
        <p:spPr>
          <a:xfrm>
            <a:off x="10513517" y="3497928"/>
            <a:ext cx="1486420" cy="1079501"/>
          </a:xfrm>
          <a:prstGeom prst="rect">
            <a:avLst/>
          </a:prstGeom>
          <a:effectLst>
            <a:outerShdw sx="100000" sy="100000" kx="0" ky="0" algn="b" rotWithShape="0" blurRad="38100" dist="25400" dir="5400000">
              <a:srgbClr val="000000">
                <a:alpha val="50000"/>
              </a:srgbClr>
            </a:outerShdw>
          </a:effectLst>
        </p:spPr>
      </p:pic>
      <p:sp>
        <p:nvSpPr>
          <p:cNvPr id="323" name="Oval"/>
          <p:cNvSpPr/>
          <p:nvPr/>
        </p:nvSpPr>
        <p:spPr>
          <a:xfrm>
            <a:off x="10164703" y="6417836"/>
            <a:ext cx="2745864" cy="3217953"/>
          </a:xfrm>
          <a:prstGeom prst="ellipse">
            <a:avLst/>
          </a:prstGeom>
          <a:ln w="25400">
            <a:solidFill>
              <a:schemeClr val="accent5">
                <a:hueOff val="-444211"/>
                <a:satOff val="-14915"/>
                <a:lumOff val="22857"/>
              </a:schemeClr>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Environment"/>
          <p:cNvSpPr txBox="1"/>
          <p:nvPr>
            <p:ph type="body" idx="21"/>
          </p:nvPr>
        </p:nvSpPr>
        <p:spPr>
          <a:prstGeom prst="rect">
            <a:avLst/>
          </a:prstGeom>
        </p:spPr>
        <p:txBody>
          <a:bodyPr/>
          <a:lstStyle/>
          <a:p>
            <a:pPr/>
            <a:r>
              <a:t>Environment</a:t>
            </a:r>
          </a:p>
        </p:txBody>
      </p:sp>
      <p:sp>
        <p:nvSpPr>
          <p:cNvPr id="326" name="Green Power stocks…"/>
          <p:cNvSpPr txBox="1"/>
          <p:nvPr>
            <p:ph type="body" sz="half" idx="1"/>
          </p:nvPr>
        </p:nvSpPr>
        <p:spPr>
          <a:prstGeom prst="rect">
            <a:avLst/>
          </a:prstGeom>
        </p:spPr>
        <p:txBody>
          <a:bodyPr/>
          <a:lstStyle/>
          <a:p>
            <a:pPr/>
            <a:r>
              <a:t>Green Power stocks</a:t>
            </a:r>
          </a:p>
          <a:p>
            <a:pPr/>
            <a:r>
              <a:t>Water supply</a:t>
            </a:r>
          </a:p>
          <a:p>
            <a:pPr/>
            <a:r>
              <a:t>Renewable energy</a:t>
            </a:r>
          </a:p>
          <a:p>
            <a:pPr/>
            <a:r>
              <a:t>Pollution control</a:t>
            </a:r>
          </a:p>
          <a:p>
            <a:pPr/>
            <a:r>
              <a:t>Green transportation</a:t>
            </a:r>
          </a:p>
          <a:p>
            <a:pPr/>
            <a:r>
              <a:t>Waste reduction</a:t>
            </a:r>
          </a:p>
        </p:txBody>
      </p:sp>
      <p:pic>
        <p:nvPicPr>
          <p:cNvPr id="327" name="pexels-singkham-1108572.jpg" descr="pexels-singkham-1108572.jpg"/>
          <p:cNvPicPr>
            <a:picLocks noChangeAspect="1"/>
          </p:cNvPicPr>
          <p:nvPr/>
        </p:nvPicPr>
        <p:blipFill>
          <a:blip r:embed="rId2">
            <a:extLst/>
          </a:blip>
          <a:srcRect l="31124" t="0" r="8082" b="0"/>
          <a:stretch>
            <a:fillRect/>
          </a:stretch>
        </p:blipFill>
        <p:spPr>
          <a:xfrm>
            <a:off x="6709463" y="2017453"/>
            <a:ext cx="6308013" cy="6924966"/>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Business Impact of Climate Change"/>
          <p:cNvSpPr txBox="1"/>
          <p:nvPr>
            <p:ph type="body" idx="21"/>
          </p:nvPr>
        </p:nvSpPr>
        <p:spPr>
          <a:prstGeom prst="rect">
            <a:avLst/>
          </a:prstGeom>
        </p:spPr>
        <p:txBody>
          <a:bodyPr/>
          <a:lstStyle/>
          <a:p>
            <a:pPr/>
            <a:r>
              <a:t>Business Impact of Climate Change</a:t>
            </a:r>
          </a:p>
        </p:txBody>
      </p:sp>
      <p:sp>
        <p:nvSpPr>
          <p:cNvPr id="330" name="Understand cognitive challenges…"/>
          <p:cNvSpPr txBox="1"/>
          <p:nvPr>
            <p:ph type="body" idx="1"/>
          </p:nvPr>
        </p:nvSpPr>
        <p:spPr>
          <a:prstGeom prst="rect">
            <a:avLst/>
          </a:prstGeom>
        </p:spPr>
        <p:txBody>
          <a:bodyPr/>
          <a:lstStyle/>
          <a:p>
            <a:pPr/>
            <a:r>
              <a:t>Understand cognitive challenges</a:t>
            </a:r>
          </a:p>
          <a:p>
            <a:pPr/>
            <a:r>
              <a:t>Develop a “Risk Thinking” methodology</a:t>
            </a:r>
          </a:p>
          <a:p>
            <a:pPr/>
            <a:r>
              <a:t>Business development:</a:t>
            </a:r>
          </a:p>
          <a:p>
            <a:pPr lvl="1"/>
            <a:r>
              <a:t>Urban design</a:t>
            </a:r>
          </a:p>
          <a:p>
            <a:pPr lvl="1"/>
            <a:r>
              <a:t>Carbon trading: digital assets</a:t>
            </a:r>
          </a:p>
          <a:p>
            <a:pPr lvl="1"/>
            <a:r>
              <a:t>Green finance</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ocial"/>
          <p:cNvSpPr txBox="1"/>
          <p:nvPr>
            <p:ph type="body" idx="21"/>
          </p:nvPr>
        </p:nvSpPr>
        <p:spPr>
          <a:prstGeom prst="rect">
            <a:avLst/>
          </a:prstGeom>
        </p:spPr>
        <p:txBody>
          <a:bodyPr/>
          <a:lstStyle/>
          <a:p>
            <a:pPr/>
            <a:r>
              <a:t>Social</a:t>
            </a:r>
          </a:p>
        </p:txBody>
      </p:sp>
      <p:sp>
        <p:nvSpPr>
          <p:cNvPr id="333" name="Community impact…"/>
          <p:cNvSpPr txBox="1"/>
          <p:nvPr>
            <p:ph type="body" sz="half" idx="1"/>
          </p:nvPr>
        </p:nvSpPr>
        <p:spPr>
          <a:prstGeom prst="rect">
            <a:avLst/>
          </a:prstGeom>
        </p:spPr>
        <p:txBody>
          <a:bodyPr/>
          <a:lstStyle/>
          <a:p>
            <a:pPr/>
            <a:r>
              <a:t>Community impact</a:t>
            </a:r>
          </a:p>
          <a:p>
            <a:pPr/>
            <a:r>
              <a:t>Minorities</a:t>
            </a:r>
          </a:p>
        </p:txBody>
      </p:sp>
      <p:pic>
        <p:nvPicPr>
          <p:cNvPr id="334" name="pexels-fauxels-3184396.jpg" descr="pexels-fauxels-3184396.jpg"/>
          <p:cNvPicPr>
            <a:picLocks noChangeAspect="1"/>
          </p:cNvPicPr>
          <p:nvPr/>
        </p:nvPicPr>
        <p:blipFill>
          <a:blip r:embed="rId2">
            <a:extLst/>
          </a:blip>
          <a:stretch>
            <a:fillRect/>
          </a:stretch>
        </p:blipFill>
        <p:spPr>
          <a:xfrm>
            <a:off x="6373389" y="3472724"/>
            <a:ext cx="6710649" cy="4548052"/>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Governance"/>
          <p:cNvSpPr txBox="1"/>
          <p:nvPr>
            <p:ph type="body" idx="21"/>
          </p:nvPr>
        </p:nvSpPr>
        <p:spPr>
          <a:prstGeom prst="rect">
            <a:avLst/>
          </a:prstGeom>
        </p:spPr>
        <p:txBody>
          <a:bodyPr/>
          <a:lstStyle/>
          <a:p>
            <a:pPr/>
            <a:r>
              <a:t>Governance</a:t>
            </a:r>
          </a:p>
        </p:txBody>
      </p:sp>
      <p:sp>
        <p:nvSpPr>
          <p:cNvPr id="337" name="Principles…"/>
          <p:cNvSpPr txBox="1"/>
          <p:nvPr>
            <p:ph type="body" sz="half" idx="1"/>
          </p:nvPr>
        </p:nvSpPr>
        <p:spPr>
          <a:prstGeom prst="rect">
            <a:avLst/>
          </a:prstGeom>
        </p:spPr>
        <p:txBody>
          <a:bodyPr/>
          <a:lstStyle/>
          <a:p>
            <a:pPr/>
            <a:r>
              <a:t>Principles</a:t>
            </a:r>
          </a:p>
          <a:p>
            <a:pPr/>
            <a:r>
              <a:t>Processes</a:t>
            </a:r>
          </a:p>
          <a:p>
            <a:pPr/>
            <a:r>
              <a:t>Ethics</a:t>
            </a:r>
          </a:p>
          <a:p>
            <a:pPr/>
            <a:r>
              <a:t>Regulation</a:t>
            </a:r>
          </a:p>
          <a:p>
            <a:pPr/>
            <a:r>
              <a:t>Compliance</a:t>
            </a:r>
          </a:p>
        </p:txBody>
      </p:sp>
      <p:pic>
        <p:nvPicPr>
          <p:cNvPr id="338" name="pexels-sora-shimazaki-5668882.jpg" descr="pexels-sora-shimazaki-5668882.jpg"/>
          <p:cNvPicPr>
            <a:picLocks noChangeAspect="1"/>
          </p:cNvPicPr>
          <p:nvPr/>
        </p:nvPicPr>
        <p:blipFill>
          <a:blip r:embed="rId2">
            <a:extLst/>
          </a:blip>
          <a:stretch>
            <a:fillRect/>
          </a:stretch>
        </p:blipFill>
        <p:spPr>
          <a:xfrm>
            <a:off x="7611792" y="2024370"/>
            <a:ext cx="5449960" cy="817494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Social Investing"/>
          <p:cNvSpPr txBox="1"/>
          <p:nvPr>
            <p:ph type="body" idx="21"/>
          </p:nvPr>
        </p:nvSpPr>
        <p:spPr>
          <a:prstGeom prst="rect">
            <a:avLst/>
          </a:prstGeom>
        </p:spPr>
        <p:txBody>
          <a:bodyPr/>
          <a:lstStyle/>
          <a:p>
            <a:pPr/>
            <a:r>
              <a:t>Social Investing</a:t>
            </a:r>
          </a:p>
        </p:txBody>
      </p:sp>
      <p:pic>
        <p:nvPicPr>
          <p:cNvPr id="341" name="Image" descr="Image"/>
          <p:cNvPicPr>
            <a:picLocks noChangeAspect="1"/>
          </p:cNvPicPr>
          <p:nvPr/>
        </p:nvPicPr>
        <p:blipFill>
          <a:blip r:embed="rId2">
            <a:extLst/>
          </a:blip>
          <a:stretch>
            <a:fillRect/>
          </a:stretch>
        </p:blipFill>
        <p:spPr>
          <a:xfrm>
            <a:off x="0" y="2235899"/>
            <a:ext cx="13004801" cy="6827520"/>
          </a:xfrm>
          <a:prstGeom prst="rect">
            <a:avLst/>
          </a:prstGeom>
          <a:ln w="12700">
            <a:miter lim="400000"/>
          </a:ln>
        </p:spPr>
      </p:pic>
      <p:pic>
        <p:nvPicPr>
          <p:cNvPr id="342" name="The amazoni-fication of… The amazoni-fication of Asset Management" descr="The amazoni-fication of… The amazoni-fication of Asset Management"/>
          <p:cNvPicPr>
            <a:picLocks noChangeAspect="0"/>
          </p:cNvPicPr>
          <p:nvPr/>
        </p:nvPicPr>
        <p:blipFill>
          <a:blip r:embed="rId3">
            <a:extLst/>
          </a:blip>
          <a:stretch>
            <a:fillRect/>
          </a:stretch>
        </p:blipFill>
        <p:spPr>
          <a:xfrm rot="180771">
            <a:off x="3036569" y="7397475"/>
            <a:ext cx="3621126" cy="1155701"/>
          </a:xfrm>
          <a:prstGeom prst="rect">
            <a:avLst/>
          </a:prstGeom>
          <a:effectLst>
            <a:outerShdw sx="100000" sy="100000" kx="0" ky="0" algn="b" rotWithShape="0" blurRad="38100" dist="25400" dir="5400000">
              <a:srgbClr val="000000">
                <a:alpha val="50000"/>
              </a:srgbClr>
            </a:outerShdw>
          </a:effectLst>
        </p:spPr>
      </p:pic>
      <p:grpSp>
        <p:nvGrpSpPr>
          <p:cNvPr id="345" name="Portfolios that sell"/>
          <p:cNvGrpSpPr/>
          <p:nvPr/>
        </p:nvGrpSpPr>
        <p:grpSpPr>
          <a:xfrm>
            <a:off x="2104121" y="8594218"/>
            <a:ext cx="5017568" cy="613615"/>
            <a:chOff x="0" y="0"/>
            <a:chExt cx="5017566" cy="613614"/>
          </a:xfrm>
        </p:grpSpPr>
        <p:sp>
          <p:nvSpPr>
            <p:cNvPr id="344" name="Portfolios that sell"/>
            <p:cNvSpPr txBox="1"/>
            <p:nvPr/>
          </p:nvSpPr>
          <p:spPr>
            <a:xfrm>
              <a:off x="-1" y="0"/>
              <a:ext cx="5017568" cy="588215"/>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chemeClr val="accent1"/>
                  </a:solidFill>
                  <a:latin typeface="Copperplate"/>
                  <a:ea typeface="Copperplate"/>
                  <a:cs typeface="Copperplate"/>
                  <a:sym typeface="Copperplate"/>
                </a:defRPr>
              </a:lvl1pPr>
            </a:lstStyle>
            <a:p>
              <a:pPr/>
              <a:r>
                <a:t>Portfolios that sell</a:t>
              </a:r>
            </a:p>
          </p:txBody>
        </p:sp>
        <p:pic>
          <p:nvPicPr>
            <p:cNvPr id="343" name="Portfolios that sell Portfolios that sell" descr="Portfolios that sell Portfolios that sell"/>
            <p:cNvPicPr>
              <a:picLocks noChangeAspect="0"/>
            </p:cNvPicPr>
            <p:nvPr/>
          </p:nvPicPr>
          <p:blipFill>
            <a:blip r:embed="rId4">
              <a:extLst/>
            </a:blip>
            <a:stretch>
              <a:fillRect/>
            </a:stretch>
          </p:blipFill>
          <p:spPr>
            <a:xfrm>
              <a:off x="-1" y="0"/>
              <a:ext cx="5017568" cy="613615"/>
            </a:xfrm>
            <a:prstGeom prst="rect">
              <a:avLst/>
            </a:prstGeom>
            <a:effectLst/>
          </p:spPr>
        </p:pic>
      </p:grpSp>
      <p:sp>
        <p:nvSpPr>
          <p:cNvPr id="346" name="Shopping Cart"/>
          <p:cNvSpPr/>
          <p:nvPr/>
        </p:nvSpPr>
        <p:spPr>
          <a:xfrm>
            <a:off x="7000623" y="7884574"/>
            <a:ext cx="883153" cy="813370"/>
          </a:xfrm>
          <a:custGeom>
            <a:avLst/>
            <a:gdLst/>
            <a:ahLst/>
            <a:cxnLst>
              <a:cxn ang="0">
                <a:pos x="wd2" y="hd2"/>
              </a:cxn>
              <a:cxn ang="5400000">
                <a:pos x="wd2" y="hd2"/>
              </a:cxn>
              <a:cxn ang="10800000">
                <a:pos x="wd2" y="hd2"/>
              </a:cxn>
              <a:cxn ang="16200000">
                <a:pos x="wd2" y="hd2"/>
              </a:cxn>
            </a:cxnLst>
            <a:rect l="0" t="0" r="r" b="b"/>
            <a:pathLst>
              <a:path w="21574" h="21600" fill="norm" stroke="1" extrusionOk="0">
                <a:moveTo>
                  <a:pt x="767" y="0"/>
                </a:moveTo>
                <a:cubicBezTo>
                  <a:pt x="584" y="0"/>
                  <a:pt x="413" y="68"/>
                  <a:pt x="272" y="198"/>
                </a:cubicBezTo>
                <a:cubicBezTo>
                  <a:pt x="111" y="346"/>
                  <a:pt x="15" y="554"/>
                  <a:pt x="1" y="784"/>
                </a:cubicBezTo>
                <a:cubicBezTo>
                  <a:pt x="-26" y="1237"/>
                  <a:pt x="278" y="1628"/>
                  <a:pt x="693" y="1674"/>
                </a:cubicBezTo>
                <a:lnTo>
                  <a:pt x="3399" y="1971"/>
                </a:lnTo>
                <a:lnTo>
                  <a:pt x="6448" y="12924"/>
                </a:lnTo>
                <a:lnTo>
                  <a:pt x="4970" y="17349"/>
                </a:lnTo>
                <a:lnTo>
                  <a:pt x="4442" y="17349"/>
                </a:lnTo>
                <a:cubicBezTo>
                  <a:pt x="4270" y="17349"/>
                  <a:pt x="4130" y="17499"/>
                  <a:pt x="4130" y="17686"/>
                </a:cubicBezTo>
                <a:lnTo>
                  <a:pt x="4130" y="18243"/>
                </a:lnTo>
                <a:cubicBezTo>
                  <a:pt x="4125" y="18243"/>
                  <a:pt x="4120" y="18243"/>
                  <a:pt x="4115" y="18243"/>
                </a:cubicBezTo>
                <a:cubicBezTo>
                  <a:pt x="3270" y="18243"/>
                  <a:pt x="2583" y="18991"/>
                  <a:pt x="2583" y="19909"/>
                </a:cubicBezTo>
                <a:cubicBezTo>
                  <a:pt x="2583" y="20827"/>
                  <a:pt x="3270" y="21574"/>
                  <a:pt x="4115" y="21574"/>
                </a:cubicBezTo>
                <a:cubicBezTo>
                  <a:pt x="4959" y="21574"/>
                  <a:pt x="5646" y="20827"/>
                  <a:pt x="5646" y="19909"/>
                </a:cubicBezTo>
                <a:cubicBezTo>
                  <a:pt x="5646" y="19672"/>
                  <a:pt x="5601" y="19444"/>
                  <a:pt x="5512" y="19230"/>
                </a:cubicBezTo>
                <a:lnTo>
                  <a:pt x="5679" y="19094"/>
                </a:lnTo>
                <a:lnTo>
                  <a:pt x="5679" y="18026"/>
                </a:lnTo>
                <a:lnTo>
                  <a:pt x="18462" y="18026"/>
                </a:lnTo>
                <a:lnTo>
                  <a:pt x="18462" y="19094"/>
                </a:lnTo>
                <a:lnTo>
                  <a:pt x="18647" y="19247"/>
                </a:lnTo>
                <a:cubicBezTo>
                  <a:pt x="18556" y="19464"/>
                  <a:pt x="18510" y="19695"/>
                  <a:pt x="18510" y="19935"/>
                </a:cubicBezTo>
                <a:cubicBezTo>
                  <a:pt x="18510" y="20853"/>
                  <a:pt x="19198" y="21600"/>
                  <a:pt x="20043" y="21600"/>
                </a:cubicBezTo>
                <a:cubicBezTo>
                  <a:pt x="20887" y="21600"/>
                  <a:pt x="21574" y="20852"/>
                  <a:pt x="21574" y="19933"/>
                </a:cubicBezTo>
                <a:cubicBezTo>
                  <a:pt x="21574" y="19015"/>
                  <a:pt x="20887" y="18269"/>
                  <a:pt x="20043" y="18269"/>
                </a:cubicBezTo>
                <a:cubicBezTo>
                  <a:pt x="20036" y="18269"/>
                  <a:pt x="20029" y="18269"/>
                  <a:pt x="20022" y="18269"/>
                </a:cubicBezTo>
                <a:lnTo>
                  <a:pt x="20022" y="17686"/>
                </a:lnTo>
                <a:cubicBezTo>
                  <a:pt x="20022" y="17499"/>
                  <a:pt x="19882" y="17349"/>
                  <a:pt x="19710" y="17349"/>
                </a:cubicBezTo>
                <a:lnTo>
                  <a:pt x="11179" y="17349"/>
                </a:lnTo>
                <a:cubicBezTo>
                  <a:pt x="10281" y="17349"/>
                  <a:pt x="9550" y="16553"/>
                  <a:pt x="9550" y="15578"/>
                </a:cubicBezTo>
                <a:lnTo>
                  <a:pt x="9550" y="12821"/>
                </a:lnTo>
                <a:lnTo>
                  <a:pt x="20022" y="11026"/>
                </a:lnTo>
                <a:lnTo>
                  <a:pt x="20022" y="3120"/>
                </a:lnTo>
                <a:lnTo>
                  <a:pt x="3874" y="1342"/>
                </a:lnTo>
                <a:lnTo>
                  <a:pt x="3838" y="1207"/>
                </a:lnTo>
                <a:cubicBezTo>
                  <a:pt x="3687" y="664"/>
                  <a:pt x="3253" y="275"/>
                  <a:pt x="2734" y="215"/>
                </a:cubicBezTo>
                <a:cubicBezTo>
                  <a:pt x="2323" y="167"/>
                  <a:pt x="1374" y="63"/>
                  <a:pt x="846" y="6"/>
                </a:cubicBezTo>
                <a:cubicBezTo>
                  <a:pt x="820" y="3"/>
                  <a:pt x="793" y="0"/>
                  <a:pt x="767" y="0"/>
                </a:cubicBezTo>
                <a:close/>
                <a:moveTo>
                  <a:pt x="770" y="677"/>
                </a:moveTo>
                <a:cubicBezTo>
                  <a:pt x="775" y="677"/>
                  <a:pt x="779" y="679"/>
                  <a:pt x="784" y="679"/>
                </a:cubicBezTo>
                <a:cubicBezTo>
                  <a:pt x="1196" y="724"/>
                  <a:pt x="2351" y="852"/>
                  <a:pt x="2667" y="888"/>
                </a:cubicBezTo>
                <a:cubicBezTo>
                  <a:pt x="2890" y="914"/>
                  <a:pt x="3083" y="1055"/>
                  <a:pt x="3188" y="1265"/>
                </a:cubicBezTo>
                <a:lnTo>
                  <a:pt x="755" y="997"/>
                </a:lnTo>
                <a:cubicBezTo>
                  <a:pt x="674" y="988"/>
                  <a:pt x="616" y="909"/>
                  <a:pt x="624" y="821"/>
                </a:cubicBezTo>
                <a:cubicBezTo>
                  <a:pt x="632" y="739"/>
                  <a:pt x="695" y="677"/>
                  <a:pt x="770" y="677"/>
                </a:cubicBezTo>
                <a:close/>
                <a:moveTo>
                  <a:pt x="4070" y="2045"/>
                </a:moveTo>
                <a:lnTo>
                  <a:pt x="5402" y="2191"/>
                </a:lnTo>
                <a:lnTo>
                  <a:pt x="6101" y="5250"/>
                </a:lnTo>
                <a:lnTo>
                  <a:pt x="4956" y="5224"/>
                </a:lnTo>
                <a:lnTo>
                  <a:pt x="4070" y="2045"/>
                </a:lnTo>
                <a:close/>
                <a:moveTo>
                  <a:pt x="5747" y="2230"/>
                </a:moveTo>
                <a:lnTo>
                  <a:pt x="7050" y="2374"/>
                </a:lnTo>
                <a:lnTo>
                  <a:pt x="7641" y="5285"/>
                </a:lnTo>
                <a:lnTo>
                  <a:pt x="6441" y="5257"/>
                </a:lnTo>
                <a:lnTo>
                  <a:pt x="5747" y="2230"/>
                </a:lnTo>
                <a:close/>
                <a:moveTo>
                  <a:pt x="7394" y="2411"/>
                </a:moveTo>
                <a:lnTo>
                  <a:pt x="8657" y="2549"/>
                </a:lnTo>
                <a:lnTo>
                  <a:pt x="9152" y="5319"/>
                </a:lnTo>
                <a:lnTo>
                  <a:pt x="7977" y="5293"/>
                </a:lnTo>
                <a:lnTo>
                  <a:pt x="7394" y="2411"/>
                </a:lnTo>
                <a:close/>
                <a:moveTo>
                  <a:pt x="8997" y="2588"/>
                </a:moveTo>
                <a:lnTo>
                  <a:pt x="10269" y="2728"/>
                </a:lnTo>
                <a:lnTo>
                  <a:pt x="10671" y="5354"/>
                </a:lnTo>
                <a:lnTo>
                  <a:pt x="9486" y="5326"/>
                </a:lnTo>
                <a:lnTo>
                  <a:pt x="8997" y="2588"/>
                </a:lnTo>
                <a:close/>
                <a:moveTo>
                  <a:pt x="10607" y="2766"/>
                </a:moveTo>
                <a:lnTo>
                  <a:pt x="11866" y="2904"/>
                </a:lnTo>
                <a:lnTo>
                  <a:pt x="12176" y="5388"/>
                </a:lnTo>
                <a:lnTo>
                  <a:pt x="11002" y="5362"/>
                </a:lnTo>
                <a:lnTo>
                  <a:pt x="10607" y="2766"/>
                </a:lnTo>
                <a:close/>
                <a:moveTo>
                  <a:pt x="12201" y="2941"/>
                </a:moveTo>
                <a:lnTo>
                  <a:pt x="13399" y="3072"/>
                </a:lnTo>
                <a:lnTo>
                  <a:pt x="13641" y="5421"/>
                </a:lnTo>
                <a:lnTo>
                  <a:pt x="12508" y="5395"/>
                </a:lnTo>
                <a:lnTo>
                  <a:pt x="12201" y="2941"/>
                </a:lnTo>
                <a:close/>
                <a:moveTo>
                  <a:pt x="13732" y="3109"/>
                </a:moveTo>
                <a:lnTo>
                  <a:pt x="15026" y="3251"/>
                </a:lnTo>
                <a:lnTo>
                  <a:pt x="15176" y="5457"/>
                </a:lnTo>
                <a:lnTo>
                  <a:pt x="13970" y="5429"/>
                </a:lnTo>
                <a:lnTo>
                  <a:pt x="13732" y="3109"/>
                </a:lnTo>
                <a:close/>
                <a:moveTo>
                  <a:pt x="15358" y="3288"/>
                </a:moveTo>
                <a:lnTo>
                  <a:pt x="16540" y="3419"/>
                </a:lnTo>
                <a:lnTo>
                  <a:pt x="16628" y="5491"/>
                </a:lnTo>
                <a:lnTo>
                  <a:pt x="15504" y="5464"/>
                </a:lnTo>
                <a:lnTo>
                  <a:pt x="15358" y="3288"/>
                </a:lnTo>
                <a:close/>
                <a:moveTo>
                  <a:pt x="16868" y="3454"/>
                </a:moveTo>
                <a:lnTo>
                  <a:pt x="18183" y="3600"/>
                </a:lnTo>
                <a:lnTo>
                  <a:pt x="18180" y="5526"/>
                </a:lnTo>
                <a:lnTo>
                  <a:pt x="16956" y="5498"/>
                </a:lnTo>
                <a:lnTo>
                  <a:pt x="16868" y="3454"/>
                </a:lnTo>
                <a:close/>
                <a:moveTo>
                  <a:pt x="18511" y="3635"/>
                </a:moveTo>
                <a:lnTo>
                  <a:pt x="19399" y="3733"/>
                </a:lnTo>
                <a:lnTo>
                  <a:pt x="19399" y="5554"/>
                </a:lnTo>
                <a:lnTo>
                  <a:pt x="18508" y="5533"/>
                </a:lnTo>
                <a:lnTo>
                  <a:pt x="18511" y="3635"/>
                </a:lnTo>
                <a:close/>
                <a:moveTo>
                  <a:pt x="5055" y="5582"/>
                </a:moveTo>
                <a:lnTo>
                  <a:pt x="6183" y="5606"/>
                </a:lnTo>
                <a:lnTo>
                  <a:pt x="6964" y="9018"/>
                </a:lnTo>
                <a:lnTo>
                  <a:pt x="6034" y="9096"/>
                </a:lnTo>
                <a:lnTo>
                  <a:pt x="5055" y="5582"/>
                </a:lnTo>
                <a:close/>
                <a:moveTo>
                  <a:pt x="6521" y="5616"/>
                </a:moveTo>
                <a:lnTo>
                  <a:pt x="7713" y="5642"/>
                </a:lnTo>
                <a:lnTo>
                  <a:pt x="8374" y="8900"/>
                </a:lnTo>
                <a:lnTo>
                  <a:pt x="7294" y="8990"/>
                </a:lnTo>
                <a:lnTo>
                  <a:pt x="6521" y="5616"/>
                </a:lnTo>
                <a:close/>
                <a:moveTo>
                  <a:pt x="8049" y="5649"/>
                </a:moveTo>
                <a:lnTo>
                  <a:pt x="9217" y="5677"/>
                </a:lnTo>
                <a:lnTo>
                  <a:pt x="9771" y="8781"/>
                </a:lnTo>
                <a:lnTo>
                  <a:pt x="8703" y="8872"/>
                </a:lnTo>
                <a:lnTo>
                  <a:pt x="8049" y="5649"/>
                </a:lnTo>
                <a:close/>
                <a:moveTo>
                  <a:pt x="9552" y="5685"/>
                </a:moveTo>
                <a:lnTo>
                  <a:pt x="10724" y="5711"/>
                </a:lnTo>
                <a:lnTo>
                  <a:pt x="11174" y="8663"/>
                </a:lnTo>
                <a:lnTo>
                  <a:pt x="10099" y="8753"/>
                </a:lnTo>
                <a:lnTo>
                  <a:pt x="9552" y="5685"/>
                </a:lnTo>
                <a:close/>
                <a:moveTo>
                  <a:pt x="11057" y="5718"/>
                </a:moveTo>
                <a:lnTo>
                  <a:pt x="12221" y="5744"/>
                </a:lnTo>
                <a:lnTo>
                  <a:pt x="12573" y="8544"/>
                </a:lnTo>
                <a:lnTo>
                  <a:pt x="11502" y="8635"/>
                </a:lnTo>
                <a:lnTo>
                  <a:pt x="11057" y="5718"/>
                </a:lnTo>
                <a:close/>
                <a:moveTo>
                  <a:pt x="12552" y="5752"/>
                </a:moveTo>
                <a:lnTo>
                  <a:pt x="13679" y="5778"/>
                </a:lnTo>
                <a:lnTo>
                  <a:pt x="13952" y="8428"/>
                </a:lnTo>
                <a:lnTo>
                  <a:pt x="12899" y="8518"/>
                </a:lnTo>
                <a:lnTo>
                  <a:pt x="12552" y="5752"/>
                </a:lnTo>
                <a:close/>
                <a:moveTo>
                  <a:pt x="14008" y="5785"/>
                </a:moveTo>
                <a:lnTo>
                  <a:pt x="15200" y="5813"/>
                </a:lnTo>
                <a:lnTo>
                  <a:pt x="15368" y="8309"/>
                </a:lnTo>
                <a:lnTo>
                  <a:pt x="14278" y="8400"/>
                </a:lnTo>
                <a:lnTo>
                  <a:pt x="14008" y="5785"/>
                </a:lnTo>
                <a:close/>
                <a:moveTo>
                  <a:pt x="15528" y="5821"/>
                </a:moveTo>
                <a:lnTo>
                  <a:pt x="16643" y="5847"/>
                </a:lnTo>
                <a:lnTo>
                  <a:pt x="16745" y="8193"/>
                </a:lnTo>
                <a:lnTo>
                  <a:pt x="15694" y="8281"/>
                </a:lnTo>
                <a:lnTo>
                  <a:pt x="15528" y="5821"/>
                </a:lnTo>
                <a:close/>
                <a:moveTo>
                  <a:pt x="16971" y="5854"/>
                </a:moveTo>
                <a:lnTo>
                  <a:pt x="18180" y="5881"/>
                </a:lnTo>
                <a:lnTo>
                  <a:pt x="18175" y="8072"/>
                </a:lnTo>
                <a:lnTo>
                  <a:pt x="17071" y="8165"/>
                </a:lnTo>
                <a:lnTo>
                  <a:pt x="16971" y="5854"/>
                </a:lnTo>
                <a:close/>
                <a:moveTo>
                  <a:pt x="18506" y="5888"/>
                </a:moveTo>
                <a:lnTo>
                  <a:pt x="19399" y="5909"/>
                </a:lnTo>
                <a:lnTo>
                  <a:pt x="19399" y="7969"/>
                </a:lnTo>
                <a:lnTo>
                  <a:pt x="18503" y="8044"/>
                </a:lnTo>
                <a:lnTo>
                  <a:pt x="18506" y="5888"/>
                </a:lnTo>
                <a:close/>
                <a:moveTo>
                  <a:pt x="19399" y="8325"/>
                </a:moveTo>
                <a:lnTo>
                  <a:pt x="19399" y="10447"/>
                </a:lnTo>
                <a:lnTo>
                  <a:pt x="18496" y="10602"/>
                </a:lnTo>
                <a:lnTo>
                  <a:pt x="18501" y="8400"/>
                </a:lnTo>
                <a:lnTo>
                  <a:pt x="19399" y="8325"/>
                </a:lnTo>
                <a:close/>
                <a:moveTo>
                  <a:pt x="18175" y="8428"/>
                </a:moveTo>
                <a:lnTo>
                  <a:pt x="18170" y="10658"/>
                </a:lnTo>
                <a:lnTo>
                  <a:pt x="17184" y="10826"/>
                </a:lnTo>
                <a:lnTo>
                  <a:pt x="17086" y="8519"/>
                </a:lnTo>
                <a:lnTo>
                  <a:pt x="18175" y="8428"/>
                </a:lnTo>
                <a:close/>
                <a:moveTo>
                  <a:pt x="16760" y="8547"/>
                </a:moveTo>
                <a:lnTo>
                  <a:pt x="16860" y="10882"/>
                </a:lnTo>
                <a:lnTo>
                  <a:pt x="15881" y="11050"/>
                </a:lnTo>
                <a:lnTo>
                  <a:pt x="15718" y="8635"/>
                </a:lnTo>
                <a:lnTo>
                  <a:pt x="16760" y="8547"/>
                </a:lnTo>
                <a:close/>
                <a:moveTo>
                  <a:pt x="15392" y="8663"/>
                </a:moveTo>
                <a:lnTo>
                  <a:pt x="15557" y="11106"/>
                </a:lnTo>
                <a:lnTo>
                  <a:pt x="14575" y="11274"/>
                </a:lnTo>
                <a:lnTo>
                  <a:pt x="14314" y="8755"/>
                </a:lnTo>
                <a:lnTo>
                  <a:pt x="15392" y="8663"/>
                </a:lnTo>
                <a:close/>
                <a:moveTo>
                  <a:pt x="13988" y="8781"/>
                </a:moveTo>
                <a:lnTo>
                  <a:pt x="14250" y="11330"/>
                </a:lnTo>
                <a:lnTo>
                  <a:pt x="13273" y="11496"/>
                </a:lnTo>
                <a:lnTo>
                  <a:pt x="12944" y="8870"/>
                </a:lnTo>
                <a:lnTo>
                  <a:pt x="13988" y="8781"/>
                </a:lnTo>
                <a:close/>
                <a:moveTo>
                  <a:pt x="12618" y="8898"/>
                </a:moveTo>
                <a:lnTo>
                  <a:pt x="12951" y="11552"/>
                </a:lnTo>
                <a:lnTo>
                  <a:pt x="11972" y="11720"/>
                </a:lnTo>
                <a:lnTo>
                  <a:pt x="11555" y="8988"/>
                </a:lnTo>
                <a:lnTo>
                  <a:pt x="12618" y="8898"/>
                </a:lnTo>
                <a:close/>
                <a:moveTo>
                  <a:pt x="11227" y="9014"/>
                </a:moveTo>
                <a:lnTo>
                  <a:pt x="11648" y="11776"/>
                </a:lnTo>
                <a:lnTo>
                  <a:pt x="10671" y="11944"/>
                </a:lnTo>
                <a:lnTo>
                  <a:pt x="10163" y="9105"/>
                </a:lnTo>
                <a:lnTo>
                  <a:pt x="11227" y="9014"/>
                </a:lnTo>
                <a:close/>
                <a:moveTo>
                  <a:pt x="9835" y="9132"/>
                </a:moveTo>
                <a:lnTo>
                  <a:pt x="10348" y="11998"/>
                </a:lnTo>
                <a:lnTo>
                  <a:pt x="9371" y="12166"/>
                </a:lnTo>
                <a:lnTo>
                  <a:pt x="8774" y="9221"/>
                </a:lnTo>
                <a:lnTo>
                  <a:pt x="9835" y="9132"/>
                </a:lnTo>
                <a:close/>
                <a:moveTo>
                  <a:pt x="8444" y="9249"/>
                </a:moveTo>
                <a:lnTo>
                  <a:pt x="9047" y="12222"/>
                </a:lnTo>
                <a:lnTo>
                  <a:pt x="8072" y="12388"/>
                </a:lnTo>
                <a:lnTo>
                  <a:pt x="7375" y="9341"/>
                </a:lnTo>
                <a:lnTo>
                  <a:pt x="8444" y="9249"/>
                </a:lnTo>
                <a:close/>
                <a:moveTo>
                  <a:pt x="7043" y="9369"/>
                </a:moveTo>
                <a:lnTo>
                  <a:pt x="7747" y="12444"/>
                </a:lnTo>
                <a:lnTo>
                  <a:pt x="7000" y="12573"/>
                </a:lnTo>
                <a:lnTo>
                  <a:pt x="6130" y="9445"/>
                </a:lnTo>
                <a:lnTo>
                  <a:pt x="7043" y="9369"/>
                </a:lnTo>
                <a:close/>
                <a:moveTo>
                  <a:pt x="8927" y="12929"/>
                </a:moveTo>
                <a:lnTo>
                  <a:pt x="8927" y="15578"/>
                </a:lnTo>
                <a:cubicBezTo>
                  <a:pt x="8927" y="16249"/>
                  <a:pt x="9179" y="16887"/>
                  <a:pt x="9625" y="17349"/>
                </a:cubicBezTo>
                <a:lnTo>
                  <a:pt x="5632" y="17349"/>
                </a:lnTo>
                <a:lnTo>
                  <a:pt x="6999" y="13260"/>
                </a:lnTo>
                <a:lnTo>
                  <a:pt x="8927" y="12929"/>
                </a:lnTo>
                <a:close/>
                <a:moveTo>
                  <a:pt x="4115" y="18922"/>
                </a:moveTo>
                <a:cubicBezTo>
                  <a:pt x="4120" y="18922"/>
                  <a:pt x="4125" y="18922"/>
                  <a:pt x="4130" y="18922"/>
                </a:cubicBezTo>
                <a:lnTo>
                  <a:pt x="4130" y="19144"/>
                </a:lnTo>
                <a:lnTo>
                  <a:pt x="3761" y="19639"/>
                </a:lnTo>
                <a:cubicBezTo>
                  <a:pt x="3631" y="19820"/>
                  <a:pt x="3652" y="20081"/>
                  <a:pt x="3811" y="20232"/>
                </a:cubicBezTo>
                <a:cubicBezTo>
                  <a:pt x="3876" y="20295"/>
                  <a:pt x="3956" y="20327"/>
                  <a:pt x="4039" y="20327"/>
                </a:cubicBezTo>
                <a:cubicBezTo>
                  <a:pt x="4127" y="20327"/>
                  <a:pt x="4215" y="20292"/>
                  <a:pt x="4295" y="20225"/>
                </a:cubicBezTo>
                <a:lnTo>
                  <a:pt x="4992" y="19655"/>
                </a:lnTo>
                <a:cubicBezTo>
                  <a:pt x="5013" y="19739"/>
                  <a:pt x="5023" y="19824"/>
                  <a:pt x="5023" y="19909"/>
                </a:cubicBezTo>
                <a:cubicBezTo>
                  <a:pt x="5023" y="20453"/>
                  <a:pt x="4615" y="20895"/>
                  <a:pt x="4115" y="20895"/>
                </a:cubicBezTo>
                <a:cubicBezTo>
                  <a:pt x="3614" y="20895"/>
                  <a:pt x="3206" y="20453"/>
                  <a:pt x="3206" y="19909"/>
                </a:cubicBezTo>
                <a:cubicBezTo>
                  <a:pt x="3206" y="19365"/>
                  <a:pt x="3614" y="18922"/>
                  <a:pt x="4115" y="18922"/>
                </a:cubicBezTo>
                <a:close/>
                <a:moveTo>
                  <a:pt x="20022" y="18948"/>
                </a:moveTo>
                <a:cubicBezTo>
                  <a:pt x="20029" y="18948"/>
                  <a:pt x="20036" y="18948"/>
                  <a:pt x="20043" y="18948"/>
                </a:cubicBezTo>
                <a:cubicBezTo>
                  <a:pt x="20543" y="18948"/>
                  <a:pt x="20949" y="19391"/>
                  <a:pt x="20949" y="19935"/>
                </a:cubicBezTo>
                <a:cubicBezTo>
                  <a:pt x="20949" y="20479"/>
                  <a:pt x="20543" y="20921"/>
                  <a:pt x="20043" y="20921"/>
                </a:cubicBezTo>
                <a:cubicBezTo>
                  <a:pt x="19542" y="20921"/>
                  <a:pt x="19134" y="20479"/>
                  <a:pt x="19134" y="19935"/>
                </a:cubicBezTo>
                <a:cubicBezTo>
                  <a:pt x="19134" y="19847"/>
                  <a:pt x="19145" y="19757"/>
                  <a:pt x="19167" y="19670"/>
                </a:cubicBezTo>
                <a:lnTo>
                  <a:pt x="19844" y="20223"/>
                </a:lnTo>
                <a:cubicBezTo>
                  <a:pt x="19924" y="20291"/>
                  <a:pt x="20013" y="20327"/>
                  <a:pt x="20101" y="20327"/>
                </a:cubicBezTo>
                <a:cubicBezTo>
                  <a:pt x="20184" y="20327"/>
                  <a:pt x="20262" y="20295"/>
                  <a:pt x="20328" y="20232"/>
                </a:cubicBezTo>
                <a:cubicBezTo>
                  <a:pt x="20486" y="20080"/>
                  <a:pt x="20510" y="19819"/>
                  <a:pt x="20379" y="19637"/>
                </a:cubicBezTo>
                <a:lnTo>
                  <a:pt x="20022" y="19163"/>
                </a:lnTo>
                <a:lnTo>
                  <a:pt x="20022" y="18948"/>
                </a:lnTo>
                <a:close/>
              </a:path>
            </a:pathLst>
          </a:custGeom>
          <a:blipFill>
            <a:blip r:embed="rId5"/>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Social trends"/>
          <p:cNvSpPr txBox="1"/>
          <p:nvPr>
            <p:ph type="body" idx="21"/>
          </p:nvPr>
        </p:nvSpPr>
        <p:spPr>
          <a:prstGeom prst="rect">
            <a:avLst/>
          </a:prstGeom>
        </p:spPr>
        <p:txBody>
          <a:bodyPr/>
          <a:lstStyle/>
          <a:p>
            <a:pPr/>
            <a:r>
              <a:t>Social trends</a:t>
            </a:r>
          </a:p>
        </p:txBody>
      </p:sp>
      <p:pic>
        <p:nvPicPr>
          <p:cNvPr id="349" name="1_o4qy-qQ72rxB3TlXElcqPw.png" descr="1_o4qy-qQ72rxB3TlXElcqPw.png"/>
          <p:cNvPicPr>
            <a:picLocks noChangeAspect="1"/>
          </p:cNvPicPr>
          <p:nvPr/>
        </p:nvPicPr>
        <p:blipFill>
          <a:blip r:embed="rId2">
            <a:extLst/>
          </a:blip>
          <a:srcRect l="0" t="6165" r="0" b="10170"/>
          <a:stretch>
            <a:fillRect/>
          </a:stretch>
        </p:blipFill>
        <p:spPr>
          <a:xfrm>
            <a:off x="1574800" y="2843475"/>
            <a:ext cx="9855200" cy="5546417"/>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UN Sustainability Goals"/>
          <p:cNvSpPr txBox="1"/>
          <p:nvPr>
            <p:ph type="body" idx="21"/>
          </p:nvPr>
        </p:nvSpPr>
        <p:spPr>
          <a:prstGeom prst="rect">
            <a:avLst/>
          </a:prstGeom>
        </p:spPr>
        <p:txBody>
          <a:bodyPr/>
          <a:lstStyle/>
          <a:p>
            <a:pPr/>
            <a:r>
              <a:t>UN Sustainability Goals</a:t>
            </a:r>
          </a:p>
        </p:txBody>
      </p:sp>
      <p:pic>
        <p:nvPicPr>
          <p:cNvPr id="159" name="Screen Shot 2022-07-07 at 10.25.12 PM.png" descr="Screen Shot 2022-07-07 at 10.25.12 PM.png"/>
          <p:cNvPicPr>
            <a:picLocks noChangeAspect="1"/>
          </p:cNvPicPr>
          <p:nvPr/>
        </p:nvPicPr>
        <p:blipFill>
          <a:blip r:embed="rId2">
            <a:extLst/>
          </a:blip>
          <a:stretch>
            <a:fillRect/>
          </a:stretch>
        </p:blipFill>
        <p:spPr>
          <a:xfrm>
            <a:off x="449715" y="2082889"/>
            <a:ext cx="7449685" cy="7340422"/>
          </a:xfrm>
          <a:prstGeom prst="rect">
            <a:avLst/>
          </a:prstGeom>
          <a:ln w="12700">
            <a:miter lim="400000"/>
          </a:ln>
        </p:spPr>
      </p:pic>
      <p:graphicFrame>
        <p:nvGraphicFramePr>
          <p:cNvPr id="160" name="Table 1"/>
          <p:cNvGraphicFramePr/>
          <p:nvPr/>
        </p:nvGraphicFramePr>
        <p:xfrm>
          <a:off x="8153400" y="2493512"/>
          <a:ext cx="4174310" cy="6896612"/>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507030"/>
                <a:gridCol w="3667279"/>
              </a:tblGrid>
              <a:tr h="366841">
                <a:tc>
                  <a:txBody>
                    <a:bodyPr/>
                    <a:lstStyle/>
                    <a:p>
                      <a:pPr defTabSz="914400"/>
                      <a:r>
                        <a:rPr sz="1300"/>
                        <a:t>1</a:t>
                      </a:r>
                    </a:p>
                  </a:txBody>
                  <a:tcPr marL="50800" marR="50800" marT="50800" marB="50800" anchor="ctr" anchorCtr="0" horzOverflow="overflow">
                    <a:lnL w="12700">
                      <a:solidFill>
                        <a:srgbClr val="3797C6"/>
                      </a:solidFill>
                      <a:miter lim="400000"/>
                    </a:lnL>
                    <a:lnT w="12700">
                      <a:solidFill>
                        <a:srgbClr val="3797C6"/>
                      </a:solidFill>
                      <a:miter lim="400000"/>
                    </a:lnT>
                  </a:tcPr>
                </a:tc>
                <a:tc>
                  <a:txBody>
                    <a:bodyPr/>
                    <a:lstStyle/>
                    <a:p>
                      <a:pPr defTabSz="914400"/>
                      <a:r>
                        <a:rPr sz="1300"/>
                        <a:t>NO POVERTY</a:t>
                      </a:r>
                    </a:p>
                  </a:txBody>
                  <a:tcPr marL="50800" marR="50800" marT="50800" marB="50800" anchor="ctr" anchorCtr="0" horzOverflow="overflow">
                    <a:lnR w="12700">
                      <a:solidFill>
                        <a:srgbClr val="3797C6"/>
                      </a:solidFill>
                      <a:miter lim="400000"/>
                    </a:lnR>
                    <a:lnT w="12700">
                      <a:solidFill>
                        <a:srgbClr val="3797C6"/>
                      </a:solidFill>
                      <a:miter lim="400000"/>
                    </a:lnT>
                  </a:tcPr>
                </a:tc>
              </a:tr>
              <a:tr h="366841">
                <a:tc>
                  <a:txBody>
                    <a:bodyPr/>
                    <a:lstStyle/>
                    <a:p>
                      <a:pPr defTabSz="914400"/>
                      <a:r>
                        <a:rPr sz="1300"/>
                        <a:t>2</a:t>
                      </a:r>
                    </a:p>
                  </a:txBody>
                  <a:tcPr marL="50800" marR="50800" marT="50800" marB="50800" anchor="ctr" anchorCtr="0" horzOverflow="overflow">
                    <a:lnL w="12700">
                      <a:solidFill>
                        <a:srgbClr val="3797C6"/>
                      </a:solidFill>
                      <a:miter lim="400000"/>
                    </a:lnL>
                  </a:tcPr>
                </a:tc>
                <a:tc>
                  <a:txBody>
                    <a:bodyPr/>
                    <a:lstStyle/>
                    <a:p>
                      <a:pPr defTabSz="914400"/>
                      <a:r>
                        <a:rPr sz="1300"/>
                        <a:t>ZERO HUNGER</a:t>
                      </a:r>
                    </a:p>
                  </a:txBody>
                  <a:tcPr marL="50800" marR="50800" marT="50800" marB="50800" anchor="ctr" anchorCtr="0" horzOverflow="overflow">
                    <a:lnR w="12700">
                      <a:solidFill>
                        <a:srgbClr val="3797C6"/>
                      </a:solidFill>
                      <a:miter lim="400000"/>
                    </a:lnR>
                  </a:tcPr>
                </a:tc>
              </a:tr>
              <a:tr h="366841">
                <a:tc>
                  <a:txBody>
                    <a:bodyPr/>
                    <a:lstStyle/>
                    <a:p>
                      <a:pPr defTabSz="914400"/>
                      <a:r>
                        <a:rPr sz="1300"/>
                        <a:t>3</a:t>
                      </a:r>
                    </a:p>
                  </a:txBody>
                  <a:tcPr marL="50800" marR="50800" marT="50800" marB="50800" anchor="ctr" anchorCtr="0" horzOverflow="overflow">
                    <a:lnL w="12700">
                      <a:solidFill>
                        <a:srgbClr val="3797C6"/>
                      </a:solidFill>
                      <a:miter lim="400000"/>
                    </a:lnL>
                  </a:tcPr>
                </a:tc>
                <a:tc>
                  <a:txBody>
                    <a:bodyPr/>
                    <a:lstStyle/>
                    <a:p>
                      <a:pPr defTabSz="914400"/>
                      <a:r>
                        <a:rPr sz="1300"/>
                        <a:t>GOOD HEALTH AND WELL-BEING</a:t>
                      </a:r>
                    </a:p>
                  </a:txBody>
                  <a:tcPr marL="50800" marR="50800" marT="50800" marB="50800" anchor="ctr" anchorCtr="0" horzOverflow="overflow">
                    <a:lnR w="12700">
                      <a:solidFill>
                        <a:srgbClr val="3797C6"/>
                      </a:solidFill>
                      <a:miter lim="400000"/>
                    </a:lnR>
                  </a:tcPr>
                </a:tc>
              </a:tr>
              <a:tr h="366841">
                <a:tc>
                  <a:txBody>
                    <a:bodyPr/>
                    <a:lstStyle/>
                    <a:p>
                      <a:pPr defTabSz="914400"/>
                      <a:r>
                        <a:rPr sz="1300"/>
                        <a:t>4</a:t>
                      </a:r>
                    </a:p>
                  </a:txBody>
                  <a:tcPr marL="50800" marR="50800" marT="50800" marB="50800" anchor="ctr" anchorCtr="0" horzOverflow="overflow">
                    <a:lnL w="12700">
                      <a:solidFill>
                        <a:srgbClr val="3797C6"/>
                      </a:solidFill>
                      <a:miter lim="400000"/>
                    </a:lnL>
                  </a:tcPr>
                </a:tc>
                <a:tc>
                  <a:txBody>
                    <a:bodyPr/>
                    <a:lstStyle/>
                    <a:p>
                      <a:pPr defTabSz="914400"/>
                      <a:r>
                        <a:rPr sz="1300"/>
                        <a:t>QUALITY EDUCATION</a:t>
                      </a:r>
                    </a:p>
                  </a:txBody>
                  <a:tcPr marL="50800" marR="50800" marT="50800" marB="50800" anchor="ctr" anchorCtr="0" horzOverflow="overflow">
                    <a:lnR w="12700">
                      <a:solidFill>
                        <a:srgbClr val="3797C6"/>
                      </a:solidFill>
                      <a:miter lim="400000"/>
                    </a:lnR>
                  </a:tcPr>
                </a:tc>
              </a:tr>
              <a:tr h="366841">
                <a:tc>
                  <a:txBody>
                    <a:bodyPr/>
                    <a:lstStyle/>
                    <a:p>
                      <a:pPr defTabSz="914400"/>
                      <a:r>
                        <a:rPr sz="1300"/>
                        <a:t>5</a:t>
                      </a:r>
                    </a:p>
                  </a:txBody>
                  <a:tcPr marL="50800" marR="50800" marT="50800" marB="50800" anchor="ctr" anchorCtr="0" horzOverflow="overflow">
                    <a:lnL w="12700">
                      <a:solidFill>
                        <a:srgbClr val="3797C6"/>
                      </a:solidFill>
                      <a:miter lim="400000"/>
                    </a:lnL>
                  </a:tcPr>
                </a:tc>
                <a:tc>
                  <a:txBody>
                    <a:bodyPr/>
                    <a:lstStyle/>
                    <a:p>
                      <a:pPr defTabSz="914400"/>
                      <a:r>
                        <a:rPr sz="1300"/>
                        <a:t>GENDER EQUALITY</a:t>
                      </a:r>
                    </a:p>
                  </a:txBody>
                  <a:tcPr marL="50800" marR="50800" marT="50800" marB="50800" anchor="ctr" anchorCtr="0" horzOverflow="overflow">
                    <a:lnR w="12700">
                      <a:solidFill>
                        <a:srgbClr val="3797C6"/>
                      </a:solidFill>
                      <a:miter lim="400000"/>
                    </a:lnR>
                  </a:tcPr>
                </a:tc>
              </a:tr>
              <a:tr h="366841">
                <a:tc>
                  <a:txBody>
                    <a:bodyPr/>
                    <a:lstStyle/>
                    <a:p>
                      <a:pPr defTabSz="914400"/>
                      <a:r>
                        <a:rPr sz="1300"/>
                        <a:t>6</a:t>
                      </a:r>
                    </a:p>
                  </a:txBody>
                  <a:tcPr marL="50800" marR="50800" marT="50800" marB="50800" anchor="ctr" anchorCtr="0" horzOverflow="overflow">
                    <a:lnL w="12700">
                      <a:solidFill>
                        <a:srgbClr val="3797C6"/>
                      </a:solidFill>
                      <a:miter lim="400000"/>
                    </a:lnL>
                  </a:tcPr>
                </a:tc>
                <a:tc>
                  <a:txBody>
                    <a:bodyPr/>
                    <a:lstStyle/>
                    <a:p>
                      <a:pPr defTabSz="914400"/>
                      <a:r>
                        <a:rPr sz="1300"/>
                        <a:t>CLEAN WATER AND SANITATION</a:t>
                      </a:r>
                    </a:p>
                  </a:txBody>
                  <a:tcPr marL="50800" marR="50800" marT="50800" marB="50800" anchor="ctr" anchorCtr="0" horzOverflow="overflow">
                    <a:lnR w="12700">
                      <a:solidFill>
                        <a:srgbClr val="3797C6"/>
                      </a:solidFill>
                      <a:miter lim="400000"/>
                    </a:lnR>
                  </a:tcPr>
                </a:tc>
              </a:tr>
              <a:tr h="366841">
                <a:tc>
                  <a:txBody>
                    <a:bodyPr/>
                    <a:lstStyle/>
                    <a:p>
                      <a:pPr defTabSz="914400"/>
                      <a:r>
                        <a:rPr sz="1300"/>
                        <a:t>7</a:t>
                      </a:r>
                    </a:p>
                  </a:txBody>
                  <a:tcPr marL="50800" marR="50800" marT="50800" marB="50800" anchor="ctr" anchorCtr="0" horzOverflow="overflow">
                    <a:lnL w="12700">
                      <a:solidFill>
                        <a:srgbClr val="3797C6"/>
                      </a:solidFill>
                      <a:miter lim="400000"/>
                    </a:lnL>
                  </a:tcPr>
                </a:tc>
                <a:tc>
                  <a:txBody>
                    <a:bodyPr/>
                    <a:lstStyle/>
                    <a:p>
                      <a:pPr defTabSz="914400"/>
                      <a:r>
                        <a:rPr sz="1300"/>
                        <a:t>AFFORDABLE AND CLEAN ENERGY</a:t>
                      </a:r>
                    </a:p>
                  </a:txBody>
                  <a:tcPr marL="50800" marR="50800" marT="50800" marB="50800" anchor="ctr" anchorCtr="0" horzOverflow="overflow">
                    <a:lnR w="12700">
                      <a:solidFill>
                        <a:srgbClr val="3797C6"/>
                      </a:solidFill>
                      <a:miter lim="400000"/>
                    </a:lnR>
                  </a:tcPr>
                </a:tc>
              </a:tr>
              <a:tr h="366841">
                <a:tc>
                  <a:txBody>
                    <a:bodyPr/>
                    <a:lstStyle/>
                    <a:p>
                      <a:pPr defTabSz="914400"/>
                      <a:r>
                        <a:rPr sz="1300"/>
                        <a:t>8</a:t>
                      </a:r>
                    </a:p>
                  </a:txBody>
                  <a:tcPr marL="50800" marR="50800" marT="50800" marB="50800" anchor="ctr" anchorCtr="0" horzOverflow="overflow">
                    <a:lnL w="12700">
                      <a:solidFill>
                        <a:srgbClr val="3797C6"/>
                      </a:solidFill>
                      <a:miter lim="400000"/>
                    </a:lnL>
                  </a:tcPr>
                </a:tc>
                <a:tc>
                  <a:txBody>
                    <a:bodyPr/>
                    <a:lstStyle/>
                    <a:p>
                      <a:pPr defTabSz="914400"/>
                      <a:r>
                        <a:rPr sz="1300"/>
                        <a:t>DECENT WORK AND ECONOMIC GROWTH</a:t>
                      </a:r>
                    </a:p>
                  </a:txBody>
                  <a:tcPr marL="50800" marR="50800" marT="50800" marB="50800" anchor="ctr" anchorCtr="0" horzOverflow="overflow">
                    <a:lnR w="12700">
                      <a:solidFill>
                        <a:srgbClr val="3797C6"/>
                      </a:solidFill>
                      <a:miter lim="400000"/>
                    </a:lnR>
                  </a:tcPr>
                </a:tc>
              </a:tr>
              <a:tr h="586945">
                <a:tc>
                  <a:txBody>
                    <a:bodyPr/>
                    <a:lstStyle/>
                    <a:p>
                      <a:pPr defTabSz="914400"/>
                      <a:r>
                        <a:rPr sz="1300"/>
                        <a:t>9</a:t>
                      </a:r>
                    </a:p>
                  </a:txBody>
                  <a:tcPr marL="50800" marR="50800" marT="50800" marB="50800" anchor="ctr" anchorCtr="0" horzOverflow="overflow">
                    <a:lnL w="12700">
                      <a:solidFill>
                        <a:srgbClr val="3797C6"/>
                      </a:solidFill>
                      <a:miter lim="400000"/>
                    </a:lnL>
                  </a:tcPr>
                </a:tc>
                <a:tc>
                  <a:txBody>
                    <a:bodyPr/>
                    <a:lstStyle/>
                    <a:p>
                      <a:pPr defTabSz="914400"/>
                      <a:r>
                        <a:rPr sz="1300"/>
                        <a:t>INDUSTRY, INNOVATION AND INFRASTRUCTURE</a:t>
                      </a:r>
                    </a:p>
                  </a:txBody>
                  <a:tcPr marL="50800" marR="50800" marT="50800" marB="50800" anchor="ctr" anchorCtr="0" horzOverflow="overflow">
                    <a:lnR w="12700">
                      <a:solidFill>
                        <a:srgbClr val="3797C6"/>
                      </a:solidFill>
                      <a:miter lim="400000"/>
                    </a:lnR>
                  </a:tcPr>
                </a:tc>
              </a:tr>
              <a:tr h="366841">
                <a:tc>
                  <a:txBody>
                    <a:bodyPr/>
                    <a:lstStyle/>
                    <a:p>
                      <a:pPr defTabSz="914400"/>
                      <a:r>
                        <a:rPr sz="1300"/>
                        <a:t>10</a:t>
                      </a:r>
                    </a:p>
                  </a:txBody>
                  <a:tcPr marL="50800" marR="50800" marT="50800" marB="50800" anchor="ctr" anchorCtr="0" horzOverflow="overflow">
                    <a:lnL w="12700">
                      <a:solidFill>
                        <a:srgbClr val="3797C6"/>
                      </a:solidFill>
                      <a:miter lim="400000"/>
                    </a:lnL>
                  </a:tcPr>
                </a:tc>
                <a:tc>
                  <a:txBody>
                    <a:bodyPr/>
                    <a:lstStyle/>
                    <a:p>
                      <a:pPr defTabSz="914400"/>
                      <a:r>
                        <a:rPr sz="1300"/>
                        <a:t>REDUCED INEQUALITIES</a:t>
                      </a:r>
                    </a:p>
                  </a:txBody>
                  <a:tcPr marL="50800" marR="50800" marT="50800" marB="50800" anchor="ctr" anchorCtr="0" horzOverflow="overflow">
                    <a:lnR w="12700">
                      <a:solidFill>
                        <a:srgbClr val="3797C6"/>
                      </a:solidFill>
                      <a:miter lim="400000"/>
                    </a:lnR>
                  </a:tcPr>
                </a:tc>
              </a:tr>
              <a:tr h="366841">
                <a:tc>
                  <a:txBody>
                    <a:bodyPr/>
                    <a:lstStyle/>
                    <a:p>
                      <a:pPr defTabSz="914400"/>
                      <a:r>
                        <a:rPr sz="1300"/>
                        <a:t>11</a:t>
                      </a:r>
                    </a:p>
                  </a:txBody>
                  <a:tcPr marL="50800" marR="50800" marT="50800" marB="50800" anchor="ctr" anchorCtr="0" horzOverflow="overflow">
                    <a:lnL w="12700">
                      <a:solidFill>
                        <a:srgbClr val="3797C6"/>
                      </a:solidFill>
                      <a:miter lim="400000"/>
                    </a:lnL>
                  </a:tcPr>
                </a:tc>
                <a:tc>
                  <a:txBody>
                    <a:bodyPr/>
                    <a:lstStyle/>
                    <a:p>
                      <a:pPr defTabSz="914400"/>
                      <a:r>
                        <a:rPr sz="1300"/>
                        <a:t>SUSTAINABLE CITIES AND COMMUNITIES</a:t>
                      </a:r>
                    </a:p>
                  </a:txBody>
                  <a:tcPr marL="50800" marR="50800" marT="50800" marB="50800" anchor="ctr" anchorCtr="0" horzOverflow="overflow">
                    <a:lnR w="12700">
                      <a:solidFill>
                        <a:srgbClr val="3797C6"/>
                      </a:solidFill>
                      <a:miter lim="400000"/>
                    </a:lnR>
                  </a:tcPr>
                </a:tc>
              </a:tr>
              <a:tr h="586945">
                <a:tc>
                  <a:txBody>
                    <a:bodyPr/>
                    <a:lstStyle/>
                    <a:p>
                      <a:pPr defTabSz="914400"/>
                      <a:r>
                        <a:rPr sz="1300"/>
                        <a:t>12</a:t>
                      </a:r>
                    </a:p>
                  </a:txBody>
                  <a:tcPr marL="50800" marR="50800" marT="50800" marB="50800" anchor="ctr" anchorCtr="0" horzOverflow="overflow">
                    <a:lnL w="12700">
                      <a:solidFill>
                        <a:srgbClr val="3797C6"/>
                      </a:solidFill>
                      <a:miter lim="400000"/>
                    </a:lnL>
                  </a:tcPr>
                </a:tc>
                <a:tc>
                  <a:txBody>
                    <a:bodyPr/>
                    <a:lstStyle/>
                    <a:p>
                      <a:pPr defTabSz="914400"/>
                      <a:r>
                        <a:rPr sz="1300"/>
                        <a:t>RESPONSIBLE CONSUMPTION AND PRODUCTION</a:t>
                      </a:r>
                    </a:p>
                  </a:txBody>
                  <a:tcPr marL="50800" marR="50800" marT="50800" marB="50800" anchor="ctr" anchorCtr="0" horzOverflow="overflow">
                    <a:lnR w="12700">
                      <a:solidFill>
                        <a:srgbClr val="3797C6"/>
                      </a:solidFill>
                      <a:miter lim="400000"/>
                    </a:lnR>
                  </a:tcPr>
                </a:tc>
              </a:tr>
              <a:tr h="366841">
                <a:tc>
                  <a:txBody>
                    <a:bodyPr/>
                    <a:lstStyle/>
                    <a:p>
                      <a:pPr defTabSz="914400"/>
                      <a:r>
                        <a:rPr sz="1300"/>
                        <a:t>13</a:t>
                      </a:r>
                    </a:p>
                  </a:txBody>
                  <a:tcPr marL="50800" marR="50800" marT="50800" marB="50800" anchor="ctr" anchorCtr="0" horzOverflow="overflow">
                    <a:lnL w="12700">
                      <a:solidFill>
                        <a:srgbClr val="3797C6"/>
                      </a:solidFill>
                      <a:miter lim="400000"/>
                    </a:lnL>
                  </a:tcPr>
                </a:tc>
                <a:tc>
                  <a:txBody>
                    <a:bodyPr/>
                    <a:lstStyle/>
                    <a:p>
                      <a:pPr defTabSz="914400"/>
                      <a:r>
                        <a:rPr sz="1300"/>
                        <a:t>CLIMATE ACTION</a:t>
                      </a:r>
                    </a:p>
                  </a:txBody>
                  <a:tcPr marL="50800" marR="50800" marT="50800" marB="50800" anchor="ctr" anchorCtr="0" horzOverflow="overflow">
                    <a:lnR w="12700">
                      <a:solidFill>
                        <a:srgbClr val="3797C6"/>
                      </a:solidFill>
                      <a:miter lim="400000"/>
                    </a:lnR>
                  </a:tcPr>
                </a:tc>
              </a:tr>
              <a:tr h="366841">
                <a:tc>
                  <a:txBody>
                    <a:bodyPr/>
                    <a:lstStyle/>
                    <a:p>
                      <a:pPr defTabSz="914400"/>
                      <a:r>
                        <a:rPr sz="1300"/>
                        <a:t>14</a:t>
                      </a:r>
                    </a:p>
                  </a:txBody>
                  <a:tcPr marL="50800" marR="50800" marT="50800" marB="50800" anchor="ctr" anchorCtr="0" horzOverflow="overflow">
                    <a:lnL w="12700">
                      <a:solidFill>
                        <a:srgbClr val="3797C6"/>
                      </a:solidFill>
                      <a:miter lim="400000"/>
                    </a:lnL>
                  </a:tcPr>
                </a:tc>
                <a:tc>
                  <a:txBody>
                    <a:bodyPr/>
                    <a:lstStyle/>
                    <a:p>
                      <a:pPr defTabSz="914400"/>
                      <a:r>
                        <a:rPr sz="1300"/>
                        <a:t>LIFE BELOW WATER</a:t>
                      </a:r>
                    </a:p>
                  </a:txBody>
                  <a:tcPr marL="50800" marR="50800" marT="50800" marB="50800" anchor="ctr" anchorCtr="0" horzOverflow="overflow">
                    <a:lnR w="12700">
                      <a:solidFill>
                        <a:srgbClr val="3797C6"/>
                      </a:solidFill>
                      <a:miter lim="400000"/>
                    </a:lnR>
                  </a:tcPr>
                </a:tc>
              </a:tr>
              <a:tr h="366841">
                <a:tc>
                  <a:txBody>
                    <a:bodyPr/>
                    <a:lstStyle/>
                    <a:p>
                      <a:pPr defTabSz="914400"/>
                      <a:r>
                        <a:rPr sz="1300"/>
                        <a:t>15</a:t>
                      </a:r>
                    </a:p>
                  </a:txBody>
                  <a:tcPr marL="50800" marR="50800" marT="50800" marB="50800" anchor="ctr" anchorCtr="0" horzOverflow="overflow">
                    <a:lnL w="12700">
                      <a:solidFill>
                        <a:srgbClr val="3797C6"/>
                      </a:solidFill>
                      <a:miter lim="400000"/>
                    </a:lnL>
                  </a:tcPr>
                </a:tc>
                <a:tc>
                  <a:txBody>
                    <a:bodyPr/>
                    <a:lstStyle/>
                    <a:p>
                      <a:pPr defTabSz="914400"/>
                      <a:r>
                        <a:rPr sz="1300"/>
                        <a:t>LIFE ON LAND</a:t>
                      </a:r>
                    </a:p>
                  </a:txBody>
                  <a:tcPr marL="50800" marR="50800" marT="50800" marB="50800" anchor="ctr" anchorCtr="0" horzOverflow="overflow">
                    <a:lnR w="12700">
                      <a:solidFill>
                        <a:srgbClr val="3797C6"/>
                      </a:solidFill>
                      <a:miter lim="400000"/>
                    </a:lnR>
                  </a:tcPr>
                </a:tc>
              </a:tr>
              <a:tr h="586945">
                <a:tc>
                  <a:txBody>
                    <a:bodyPr/>
                    <a:lstStyle/>
                    <a:p>
                      <a:pPr defTabSz="914400"/>
                      <a:r>
                        <a:rPr sz="1300"/>
                        <a:t>16</a:t>
                      </a:r>
                    </a:p>
                  </a:txBody>
                  <a:tcPr marL="50800" marR="50800" marT="50800" marB="50800" anchor="ctr" anchorCtr="0" horzOverflow="overflow">
                    <a:lnL w="12700">
                      <a:solidFill>
                        <a:srgbClr val="3797C6"/>
                      </a:solidFill>
                      <a:miter lim="400000"/>
                    </a:lnL>
                  </a:tcPr>
                </a:tc>
                <a:tc>
                  <a:txBody>
                    <a:bodyPr/>
                    <a:lstStyle/>
                    <a:p>
                      <a:pPr defTabSz="914400"/>
                      <a:r>
                        <a:rPr sz="1300"/>
                        <a:t>PEACE, JUSTICE AND STRONG INSTITUTIONS</a:t>
                      </a:r>
                    </a:p>
                  </a:txBody>
                  <a:tcPr marL="50800" marR="50800" marT="50800" marB="50800" anchor="ctr" anchorCtr="0" horzOverflow="overflow">
                    <a:lnR w="12700">
                      <a:solidFill>
                        <a:srgbClr val="3797C6"/>
                      </a:solidFill>
                      <a:miter lim="400000"/>
                    </a:lnR>
                  </a:tcPr>
                </a:tc>
              </a:tr>
              <a:tr h="366841">
                <a:tc>
                  <a:txBody>
                    <a:bodyPr/>
                    <a:lstStyle/>
                    <a:p>
                      <a:pPr defTabSz="914400"/>
                      <a:r>
                        <a:rPr sz="1300"/>
                        <a:t>17</a:t>
                      </a:r>
                    </a:p>
                  </a:txBody>
                  <a:tcPr marL="50800" marR="50800" marT="50800" marB="50800" anchor="ctr" anchorCtr="0" horzOverflow="overflow">
                    <a:lnL w="12700">
                      <a:solidFill>
                        <a:srgbClr val="3797C6"/>
                      </a:solidFill>
                      <a:miter lim="400000"/>
                    </a:lnL>
                    <a:lnB w="12700">
                      <a:solidFill>
                        <a:srgbClr val="3797C6"/>
                      </a:solidFill>
                      <a:miter lim="400000"/>
                    </a:lnB>
                  </a:tcPr>
                </a:tc>
                <a:tc>
                  <a:txBody>
                    <a:bodyPr/>
                    <a:lstStyle/>
                    <a:p>
                      <a:pPr defTabSz="914400"/>
                      <a:r>
                        <a:rPr sz="1300"/>
                        <a:t>PARTNERSHIPS FOR THE GOALS</a:t>
                      </a:r>
                    </a:p>
                  </a:txBody>
                  <a:tcPr marL="50800" marR="50800" marT="50800" marB="50800" anchor="ctr" anchorCtr="0" horzOverflow="overflow">
                    <a:lnR w="12700">
                      <a:solidFill>
                        <a:srgbClr val="3797C6"/>
                      </a:solidFill>
                      <a:miter lim="400000"/>
                    </a:lnR>
                    <a:lnB w="12700">
                      <a:solidFill>
                        <a:srgbClr val="3797C6"/>
                      </a:solidFill>
                      <a:miter lim="400000"/>
                    </a:lnB>
                  </a:tcPr>
                </a:tc>
              </a:tr>
            </a:tbl>
          </a:graphicData>
        </a:graphic>
      </p:graphicFrame>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Traditional approach"/>
          <p:cNvSpPr txBox="1"/>
          <p:nvPr>
            <p:ph type="body" idx="21"/>
          </p:nvPr>
        </p:nvSpPr>
        <p:spPr>
          <a:prstGeom prst="rect">
            <a:avLst/>
          </a:prstGeom>
        </p:spPr>
        <p:txBody>
          <a:bodyPr/>
          <a:lstStyle/>
          <a:p>
            <a:pPr/>
            <a:r>
              <a:t>Traditional approach</a:t>
            </a:r>
          </a:p>
        </p:txBody>
      </p:sp>
      <p:sp>
        <p:nvSpPr>
          <p:cNvPr id="352" name="Rules-based scoring systems:…"/>
          <p:cNvSpPr txBox="1"/>
          <p:nvPr>
            <p:ph type="body" idx="1"/>
          </p:nvPr>
        </p:nvSpPr>
        <p:spPr>
          <a:prstGeom prst="rect">
            <a:avLst/>
          </a:prstGeom>
        </p:spPr>
        <p:txBody>
          <a:bodyPr/>
          <a:lstStyle/>
          <a:p>
            <a:pPr/>
            <a:r>
              <a:t>Rules-based scoring systems:</a:t>
            </a:r>
          </a:p>
          <a:p>
            <a:pPr lvl="1"/>
            <a:r>
              <a:t>Human implementation</a:t>
            </a:r>
          </a:p>
          <a:p>
            <a:pPr lvl="1"/>
            <a:r>
              <a:t>Slow, subjective, questionable</a:t>
            </a:r>
          </a:p>
          <a:p>
            <a:pPr lvl="1"/>
            <a:r>
              <a:t>No evidence of sustainability</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Our approach (4 years ago)"/>
          <p:cNvSpPr txBox="1"/>
          <p:nvPr>
            <p:ph type="body" idx="21"/>
          </p:nvPr>
        </p:nvSpPr>
        <p:spPr>
          <a:prstGeom prst="rect">
            <a:avLst/>
          </a:prstGeom>
        </p:spPr>
        <p:txBody>
          <a:bodyPr/>
          <a:lstStyle/>
          <a:p>
            <a:pPr/>
            <a:r>
              <a:t>Our approach (4 years ago)</a:t>
            </a:r>
          </a:p>
        </p:txBody>
      </p:sp>
      <p:sp>
        <p:nvSpPr>
          <p:cNvPr id="355" name="Data sources…"/>
          <p:cNvSpPr txBox="1"/>
          <p:nvPr>
            <p:ph type="body" sz="half" idx="1"/>
          </p:nvPr>
        </p:nvSpPr>
        <p:spPr>
          <a:xfrm>
            <a:off x="952500" y="2603500"/>
            <a:ext cx="5308579" cy="6286500"/>
          </a:xfrm>
          <a:prstGeom prst="rect">
            <a:avLst/>
          </a:prstGeom>
        </p:spPr>
        <p:txBody>
          <a:bodyPr/>
          <a:lstStyle/>
          <a:p>
            <a:pPr/>
            <a:r>
              <a:t>Data sources</a:t>
            </a:r>
          </a:p>
          <a:p>
            <a:pPr/>
            <a:r>
              <a:t>Analyze via NLP</a:t>
            </a:r>
          </a:p>
          <a:p>
            <a:pPr/>
            <a:r>
              <a:t>Determine materiality</a:t>
            </a:r>
          </a:p>
          <a:p>
            <a:pPr/>
          </a:p>
        </p:txBody>
      </p:sp>
      <p:sp>
        <p:nvSpPr>
          <p:cNvPr id="356" name="Text"/>
          <p:cNvSpPr txBox="1"/>
          <p:nvPr/>
        </p:nvSpPr>
        <p:spPr>
          <a:xfrm>
            <a:off x="8347772" y="2332113"/>
            <a:ext cx="4025984" cy="32080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p>
        </p:txBody>
      </p:sp>
      <p:pic>
        <p:nvPicPr>
          <p:cNvPr id="357" name="Image" descr="Image"/>
          <p:cNvPicPr>
            <a:picLocks noChangeAspect="1"/>
          </p:cNvPicPr>
          <p:nvPr/>
        </p:nvPicPr>
        <p:blipFill>
          <a:blip r:embed="rId2">
            <a:extLst/>
          </a:blip>
          <a:stretch>
            <a:fillRect/>
          </a:stretch>
        </p:blipFill>
        <p:spPr>
          <a:xfrm>
            <a:off x="8347772" y="2332113"/>
            <a:ext cx="2709114" cy="3001274"/>
          </a:xfrm>
          <a:prstGeom prst="rect">
            <a:avLst/>
          </a:prstGeom>
          <a:ln w="12700">
            <a:miter lim="400000"/>
          </a:ln>
        </p:spPr>
      </p:pic>
      <p:pic>
        <p:nvPicPr>
          <p:cNvPr id="358" name="Screen Shot 2021-07-05 at 5.58.08 PM.png" descr="Screen Shot 2021-07-05 at 5.58.08 PM.png"/>
          <p:cNvPicPr>
            <a:picLocks noChangeAspect="1"/>
          </p:cNvPicPr>
          <p:nvPr/>
        </p:nvPicPr>
        <p:blipFill>
          <a:blip r:embed="rId3">
            <a:extLst/>
          </a:blip>
          <a:stretch>
            <a:fillRect/>
          </a:stretch>
        </p:blipFill>
        <p:spPr>
          <a:xfrm>
            <a:off x="4058672" y="6177163"/>
            <a:ext cx="8781511" cy="3099357"/>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Interpreting the data"/>
          <p:cNvSpPr txBox="1"/>
          <p:nvPr>
            <p:ph type="body" idx="21"/>
          </p:nvPr>
        </p:nvSpPr>
        <p:spPr>
          <a:prstGeom prst="rect">
            <a:avLst/>
          </a:prstGeom>
        </p:spPr>
        <p:txBody>
          <a:bodyPr/>
          <a:lstStyle/>
          <a:p>
            <a:pPr/>
            <a:r>
              <a:t>Interpreting the data</a:t>
            </a:r>
          </a:p>
        </p:txBody>
      </p:sp>
      <p:pic>
        <p:nvPicPr>
          <p:cNvPr id="361" name="Screen Shot 2021-07-05 at 6.00.17 PM.png" descr="Screen Shot 2021-07-05 at 6.00.17 PM.png"/>
          <p:cNvPicPr>
            <a:picLocks noChangeAspect="1"/>
          </p:cNvPicPr>
          <p:nvPr/>
        </p:nvPicPr>
        <p:blipFill>
          <a:blip r:embed="rId2">
            <a:extLst/>
          </a:blip>
          <a:stretch>
            <a:fillRect/>
          </a:stretch>
        </p:blipFill>
        <p:spPr>
          <a:xfrm>
            <a:off x="4102100" y="5841598"/>
            <a:ext cx="4800600" cy="2679701"/>
          </a:xfrm>
          <a:prstGeom prst="rect">
            <a:avLst/>
          </a:prstGeom>
          <a:ln w="12700">
            <a:miter lim="400000"/>
          </a:ln>
        </p:spPr>
      </p:pic>
      <p:pic>
        <p:nvPicPr>
          <p:cNvPr id="362" name="Screen Shot 2021-07-05 at 6.00.12 PM.png" descr="Screen Shot 2021-07-05 at 6.00.12 PM.png"/>
          <p:cNvPicPr>
            <a:picLocks noChangeAspect="1"/>
          </p:cNvPicPr>
          <p:nvPr/>
        </p:nvPicPr>
        <p:blipFill>
          <a:blip r:embed="rId3">
            <a:extLst/>
          </a:blip>
          <a:stretch>
            <a:fillRect/>
          </a:stretch>
        </p:blipFill>
        <p:spPr>
          <a:xfrm>
            <a:off x="3699650" y="2603500"/>
            <a:ext cx="5605500" cy="309800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BERT methods"/>
          <p:cNvSpPr txBox="1"/>
          <p:nvPr>
            <p:ph type="body" idx="21"/>
          </p:nvPr>
        </p:nvSpPr>
        <p:spPr>
          <a:prstGeom prst="rect">
            <a:avLst/>
          </a:prstGeom>
        </p:spPr>
        <p:txBody>
          <a:bodyPr/>
          <a:lstStyle/>
          <a:p>
            <a:pPr/>
            <a:r>
              <a:t>BERT methods</a:t>
            </a:r>
          </a:p>
        </p:txBody>
      </p:sp>
      <p:sp>
        <p:nvSpPr>
          <p:cNvPr id="365" name="Bidirectional Encoder Representations from Transformers…"/>
          <p:cNvSpPr txBox="1"/>
          <p:nvPr>
            <p:ph type="body" idx="1"/>
          </p:nvPr>
        </p:nvSpPr>
        <p:spPr>
          <a:prstGeom prst="rect">
            <a:avLst/>
          </a:prstGeom>
        </p:spPr>
        <p:txBody>
          <a:bodyPr/>
          <a:lstStyle/>
          <a:p>
            <a:pPr/>
            <a:r>
              <a:t>Bidirectional Encoder Representations from Transformers</a:t>
            </a:r>
          </a:p>
          <a:p>
            <a:pPr/>
            <a:r>
              <a:t>A neural network-based technique for natural language processing pre-training: discern the context of words</a:t>
            </a:r>
          </a:p>
          <a:p>
            <a:pPr lvl="1" marL="740833" indent="-296333">
              <a:spcBef>
                <a:spcPts val="1000"/>
              </a:spcBef>
              <a:buChar char="-"/>
              <a:defRPr sz="2400">
                <a:solidFill>
                  <a:schemeClr val="accent1"/>
                </a:solidFill>
                <a:latin typeface="Helvetica Neue Thin"/>
                <a:ea typeface="Helvetica Neue Thin"/>
                <a:cs typeface="Helvetica Neue Thin"/>
                <a:sym typeface="Helvetica Neue Thin"/>
              </a:defRPr>
            </a:pPr>
            <a:r>
              <a:t>Spam filters, search engines, etc.</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Facebook business case 1"/>
          <p:cNvSpPr txBox="1"/>
          <p:nvPr>
            <p:ph type="body" idx="21"/>
          </p:nvPr>
        </p:nvSpPr>
        <p:spPr>
          <a:prstGeom prst="rect">
            <a:avLst/>
          </a:prstGeom>
        </p:spPr>
        <p:txBody>
          <a:bodyPr/>
          <a:lstStyle/>
          <a:p>
            <a:pPr/>
            <a:r>
              <a:t>Facebook business case 1</a:t>
            </a:r>
          </a:p>
        </p:txBody>
      </p:sp>
      <p:pic>
        <p:nvPicPr>
          <p:cNvPr id="368" name="Screen Shot 2021-07-05 at 5.58.08 PM.png" descr="Screen Shot 2021-07-05 at 5.58.08 PM.png"/>
          <p:cNvPicPr>
            <a:picLocks noChangeAspect="1"/>
          </p:cNvPicPr>
          <p:nvPr/>
        </p:nvPicPr>
        <p:blipFill>
          <a:blip r:embed="rId2">
            <a:extLst/>
          </a:blip>
          <a:stretch>
            <a:fillRect/>
          </a:stretch>
        </p:blipFill>
        <p:spPr>
          <a:xfrm>
            <a:off x="0" y="2581835"/>
            <a:ext cx="13004800" cy="4589930"/>
          </a:xfrm>
          <a:prstGeom prst="rect">
            <a:avLst/>
          </a:prstGeom>
          <a:ln w="12700">
            <a:miter lim="400000"/>
          </a:ln>
        </p:spPr>
      </p:pic>
      <p:pic>
        <p:nvPicPr>
          <p:cNvPr id="369" name="Screen Shot 2021-07-05 at 6.22.48 PM.png" descr="Screen Shot 2021-07-05 at 6.22.48 PM.png"/>
          <p:cNvPicPr>
            <a:picLocks noChangeAspect="1"/>
          </p:cNvPicPr>
          <p:nvPr/>
        </p:nvPicPr>
        <p:blipFill>
          <a:blip r:embed="rId3">
            <a:extLst/>
          </a:blip>
          <a:stretch>
            <a:fillRect/>
          </a:stretch>
        </p:blipFill>
        <p:spPr>
          <a:xfrm>
            <a:off x="0" y="2034172"/>
            <a:ext cx="13004801" cy="6785861"/>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Transformers &amp; ESG"/>
          <p:cNvSpPr txBox="1"/>
          <p:nvPr>
            <p:ph type="body" idx="21"/>
          </p:nvPr>
        </p:nvSpPr>
        <p:spPr>
          <a:prstGeom prst="rect">
            <a:avLst/>
          </a:prstGeom>
        </p:spPr>
        <p:txBody>
          <a:bodyPr/>
          <a:lstStyle/>
          <a:p>
            <a:pPr/>
            <a:r>
              <a:t>Transformers &amp; ESG</a:t>
            </a:r>
          </a:p>
        </p:txBody>
      </p:sp>
      <p:pic>
        <p:nvPicPr>
          <p:cNvPr id="372" name="Image" descr="Image"/>
          <p:cNvPicPr>
            <a:picLocks noChangeAspect="1"/>
          </p:cNvPicPr>
          <p:nvPr/>
        </p:nvPicPr>
        <p:blipFill>
          <a:blip r:embed="rId2">
            <a:extLst/>
          </a:blip>
          <a:stretch>
            <a:fillRect/>
          </a:stretch>
        </p:blipFill>
        <p:spPr>
          <a:xfrm>
            <a:off x="2148991" y="3499458"/>
            <a:ext cx="8706818" cy="5428034"/>
          </a:xfrm>
          <a:prstGeom prst="rect">
            <a:avLst/>
          </a:prstGeom>
          <a:ln w="12700">
            <a:miter lim="400000"/>
          </a:ln>
        </p:spPr>
      </p:pic>
      <p:sp>
        <p:nvSpPr>
          <p:cNvPr id="373" name="State-of-the-art natural language processing allows for high-performing NLP models,…"/>
          <p:cNvSpPr txBox="1"/>
          <p:nvPr/>
        </p:nvSpPr>
        <p:spPr>
          <a:xfrm>
            <a:off x="575106" y="2133600"/>
            <a:ext cx="8268413" cy="1041401"/>
          </a:xfrm>
          <a:prstGeom prst="rect">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1700"/>
            </a:pPr>
            <a:r>
              <a:t>State-of-the-art natural language processing allows for high-performing NLP models,</a:t>
            </a:r>
          </a:p>
          <a:p>
            <a:pPr algn="l">
              <a:defRPr sz="1700"/>
            </a:pPr>
            <a:r>
              <a:t>even for complex subject matter areas, </a:t>
            </a:r>
          </a:p>
          <a:p>
            <a:pPr algn="l">
              <a:defRPr sz="1700"/>
            </a:pPr>
            <a:r>
              <a:t>and even under weak supervision</a:t>
            </a:r>
            <a:endParaRPr sz="1200">
              <a:latin typeface="Times Roman"/>
              <a:ea typeface="Times Roman"/>
              <a:cs typeface="Times Roman"/>
              <a:sym typeface="Times Roman"/>
            </a:endParaRPr>
          </a:p>
        </p:txBody>
      </p:sp>
      <p:pic>
        <p:nvPicPr>
          <p:cNvPr id="374" name="For BERT,… For BERT, we need encoder only blocks" descr="For BERT,… For BERT, we need encoder only blocks"/>
          <p:cNvPicPr>
            <a:picLocks noChangeAspect="0"/>
          </p:cNvPicPr>
          <p:nvPr/>
        </p:nvPicPr>
        <p:blipFill>
          <a:blip r:embed="rId3">
            <a:extLst/>
          </a:blip>
          <a:stretch>
            <a:fillRect/>
          </a:stretch>
        </p:blipFill>
        <p:spPr>
          <a:xfrm rot="318102">
            <a:off x="10274533" y="4660626"/>
            <a:ext cx="2324599" cy="1854205"/>
          </a:xfrm>
          <a:prstGeom prst="rect">
            <a:avLst/>
          </a:prstGeom>
          <a:effectLst>
            <a:outerShdw sx="100000" sy="100000" kx="0" ky="0" algn="b" rotWithShape="0" blurRad="38100" dist="25400" dir="5400000">
              <a:srgbClr val="000000">
                <a:alpha val="50000"/>
              </a:srgbClr>
            </a:outerShdw>
          </a:effectLst>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Facebook business case 2"/>
          <p:cNvSpPr txBox="1"/>
          <p:nvPr>
            <p:ph type="body" idx="21"/>
          </p:nvPr>
        </p:nvSpPr>
        <p:spPr>
          <a:prstGeom prst="rect">
            <a:avLst/>
          </a:prstGeom>
        </p:spPr>
        <p:txBody>
          <a:bodyPr/>
          <a:lstStyle/>
          <a:p>
            <a:pPr/>
            <a:r>
              <a:t>Facebook business case 2</a:t>
            </a:r>
          </a:p>
        </p:txBody>
      </p:sp>
      <p:pic>
        <p:nvPicPr>
          <p:cNvPr id="377" name="Screen Shot 2021-07-05 at 6.22.38 PM.png" descr="Screen Shot 2021-07-05 at 6.22.38 PM.png"/>
          <p:cNvPicPr>
            <a:picLocks noChangeAspect="1"/>
          </p:cNvPicPr>
          <p:nvPr/>
        </p:nvPicPr>
        <p:blipFill>
          <a:blip r:embed="rId2">
            <a:extLst/>
          </a:blip>
          <a:stretch>
            <a:fillRect/>
          </a:stretch>
        </p:blipFill>
        <p:spPr>
          <a:xfrm>
            <a:off x="1638204" y="3005040"/>
            <a:ext cx="9728392" cy="549612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Facebook business case 3"/>
          <p:cNvSpPr txBox="1"/>
          <p:nvPr>
            <p:ph type="body" idx="21"/>
          </p:nvPr>
        </p:nvSpPr>
        <p:spPr>
          <a:prstGeom prst="rect">
            <a:avLst/>
          </a:prstGeom>
        </p:spPr>
        <p:txBody>
          <a:bodyPr/>
          <a:lstStyle/>
          <a:p>
            <a:pPr/>
            <a:r>
              <a:t>Facebook business case 3</a:t>
            </a:r>
          </a:p>
        </p:txBody>
      </p:sp>
      <p:pic>
        <p:nvPicPr>
          <p:cNvPr id="380" name="Screen Shot 2021-07-05 at 6.22.17 PM.png" descr="Screen Shot 2021-07-05 at 6.22.17 PM.png"/>
          <p:cNvPicPr>
            <a:picLocks noChangeAspect="1"/>
          </p:cNvPicPr>
          <p:nvPr/>
        </p:nvPicPr>
        <p:blipFill>
          <a:blip r:embed="rId2">
            <a:extLst/>
          </a:blip>
          <a:stretch>
            <a:fillRect/>
          </a:stretch>
        </p:blipFill>
        <p:spPr>
          <a:xfrm>
            <a:off x="1366529" y="2710221"/>
            <a:ext cx="10271742" cy="5236434"/>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Responsibli (today, LLM)"/>
          <p:cNvSpPr txBox="1"/>
          <p:nvPr>
            <p:ph type="body" idx="21"/>
          </p:nvPr>
        </p:nvSpPr>
        <p:spPr>
          <a:prstGeom prst="rect">
            <a:avLst/>
          </a:prstGeom>
        </p:spPr>
        <p:txBody>
          <a:bodyPr/>
          <a:lstStyle/>
          <a:p>
            <a:pPr/>
            <a:r>
              <a:t>Responsibli (today, LLM)</a:t>
            </a:r>
          </a:p>
        </p:txBody>
      </p:sp>
      <p:pic>
        <p:nvPicPr>
          <p:cNvPr id="383" name="Image" descr="Image"/>
          <p:cNvPicPr>
            <a:picLocks noChangeAspect="1"/>
          </p:cNvPicPr>
          <p:nvPr/>
        </p:nvPicPr>
        <p:blipFill>
          <a:blip r:embed="rId2">
            <a:extLst/>
          </a:blip>
          <a:srcRect l="0" t="0" r="0" b="40327"/>
          <a:stretch>
            <a:fillRect/>
          </a:stretch>
        </p:blipFill>
        <p:spPr>
          <a:xfrm>
            <a:off x="184238" y="2603500"/>
            <a:ext cx="12636284" cy="5237201"/>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7" name="Screen Shot 2020-09-14 at 6.09.21 PM.png"/>
          <p:cNvGrpSpPr/>
          <p:nvPr/>
        </p:nvGrpSpPr>
        <p:grpSpPr>
          <a:xfrm rot="135661">
            <a:off x="5643728" y="7071705"/>
            <a:ext cx="6879046" cy="2019108"/>
            <a:chOff x="0" y="0"/>
            <a:chExt cx="6879045" cy="2019107"/>
          </a:xfrm>
        </p:grpSpPr>
        <p:pic>
          <p:nvPicPr>
            <p:cNvPr id="386" name="Screen Shot 2020-09-14 at 6.09.21 PM.png" descr="Screen Shot 2020-09-14 at 6.09.21 PM.png"/>
            <p:cNvPicPr>
              <a:picLocks noChangeAspect="1"/>
            </p:cNvPicPr>
            <p:nvPr/>
          </p:nvPicPr>
          <p:blipFill>
            <a:blip r:embed="rId2">
              <a:extLst/>
            </a:blip>
            <a:stretch>
              <a:fillRect/>
            </a:stretch>
          </p:blipFill>
          <p:spPr>
            <a:xfrm>
              <a:off x="126999" y="88900"/>
              <a:ext cx="6625047" cy="1688908"/>
            </a:xfrm>
            <a:prstGeom prst="rect">
              <a:avLst/>
            </a:prstGeom>
            <a:ln>
              <a:noFill/>
            </a:ln>
            <a:effectLst/>
          </p:spPr>
        </p:pic>
        <p:pic>
          <p:nvPicPr>
            <p:cNvPr id="385" name="Screen Shot 2020-09-14 at 6.09.21 PM.png" descr="Screen Shot 2020-09-14 at 6.09.21 PM.png"/>
            <p:cNvPicPr>
              <a:picLocks noChangeAspect="0"/>
            </p:cNvPicPr>
            <p:nvPr/>
          </p:nvPicPr>
          <p:blipFill>
            <a:blip r:embed="rId3">
              <a:extLst/>
            </a:blip>
            <a:stretch>
              <a:fillRect/>
            </a:stretch>
          </p:blipFill>
          <p:spPr>
            <a:xfrm>
              <a:off x="-1" y="0"/>
              <a:ext cx="6879047" cy="2019108"/>
            </a:xfrm>
            <a:prstGeom prst="rect">
              <a:avLst/>
            </a:prstGeom>
            <a:effectLst/>
          </p:spPr>
        </p:pic>
      </p:grpSp>
      <p:sp>
        <p:nvSpPr>
          <p:cNvPr id="388" name="Artificial Intelligence in “scoring”"/>
          <p:cNvSpPr txBox="1"/>
          <p:nvPr>
            <p:ph type="body" idx="21"/>
          </p:nvPr>
        </p:nvSpPr>
        <p:spPr>
          <a:prstGeom prst="rect">
            <a:avLst/>
          </a:prstGeom>
        </p:spPr>
        <p:txBody>
          <a:bodyPr/>
          <a:lstStyle/>
          <a:p>
            <a:pPr/>
            <a:r>
              <a:t>Artificial Intelligence in “scoring”</a:t>
            </a:r>
          </a:p>
        </p:txBody>
      </p:sp>
      <p:sp>
        <p:nvSpPr>
          <p:cNvPr id="389" name="Construct ESG scores using web-resident, text data sources…"/>
          <p:cNvSpPr txBox="1"/>
          <p:nvPr>
            <p:ph type="body" idx="1"/>
          </p:nvPr>
        </p:nvSpPr>
        <p:spPr>
          <a:prstGeom prst="rect">
            <a:avLst/>
          </a:prstGeom>
        </p:spPr>
        <p:txBody>
          <a:bodyPr/>
          <a:lstStyle/>
          <a:p>
            <a:pPr/>
            <a:r>
              <a:t>Construct ESG scores using web-resident, text data sources</a:t>
            </a:r>
          </a:p>
          <a:p>
            <a:pPr lvl="1"/>
            <a:r>
              <a:t>Company document centres</a:t>
            </a:r>
          </a:p>
          <a:p>
            <a:pPr lvl="1"/>
            <a:r>
              <a:t>Sentiment analysis sourced in real time</a:t>
            </a:r>
          </a:p>
          <a:p>
            <a:pPr lvl="1"/>
            <a:r>
              <a:t>News sources</a:t>
            </a:r>
          </a:p>
          <a:p>
            <a:pPr/>
            <a:r>
              <a:t>The need for AI infrastructure</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ESG"/>
          <p:cNvSpPr txBox="1"/>
          <p:nvPr>
            <p:ph type="body" idx="21"/>
          </p:nvPr>
        </p:nvSpPr>
        <p:spPr>
          <a:prstGeom prst="rect">
            <a:avLst/>
          </a:prstGeom>
        </p:spPr>
        <p:txBody>
          <a:bodyPr/>
          <a:lstStyle/>
          <a:p>
            <a:pPr/>
            <a:r>
              <a:t>ESG</a:t>
            </a:r>
          </a:p>
        </p:txBody>
      </p:sp>
      <p:pic>
        <p:nvPicPr>
          <p:cNvPr id="163" name="Its use of or dependence on fossil fuels… Its use of or dependence on fossil fuelsIts use or management of water and other resourcesPollution levelsClimate changeHazardous materials and their disposalCarbon footprint and whether it uses renewable energy" descr="Its use of or dependence on fossil fuels… Its use of or dependence on fossil fuelsIts use or management of water and other resourcesPollution levelsClimate changeHazardous materials and their disposalCarbon footprint and whether it uses renewable energy"/>
          <p:cNvPicPr>
            <a:picLocks noChangeAspect="0"/>
          </p:cNvPicPr>
          <p:nvPr/>
        </p:nvPicPr>
        <p:blipFill>
          <a:blip r:embed="rId2">
            <a:extLst/>
          </a:blip>
          <a:stretch>
            <a:fillRect/>
          </a:stretch>
        </p:blipFill>
        <p:spPr>
          <a:xfrm>
            <a:off x="8581354" y="3044359"/>
            <a:ext cx="4007128" cy="1371601"/>
          </a:xfrm>
          <a:prstGeom prst="rect">
            <a:avLst/>
          </a:prstGeom>
          <a:effectLst>
            <a:outerShdw sx="100000" sy="100000" kx="0" ky="0" algn="b" rotWithShape="0" blurRad="190500" dist="8455" dir="5400000">
              <a:srgbClr val="000000"/>
            </a:outerShdw>
          </a:effectLst>
        </p:spPr>
      </p:pic>
      <p:pic>
        <p:nvPicPr>
          <p:cNvPr id="164" name="Employment equality and gender diversity… Employment equality and gender diversityProduct safety concerns and liabilityEmployee health and safetyTraining and developmentAnimal testingStance on physical and mental health-related issuesSupply chain transpa" descr="Employment equality and gender diversity… Employment equality and gender diversityProduct safety concerns and liabilityEmployee health and safetyTraining and developmentAnimal testingStance on physical and mental health-related issuesSupply chain transparencyHuman rightsPrivacy issues"/>
          <p:cNvPicPr>
            <a:picLocks noChangeAspect="0"/>
          </p:cNvPicPr>
          <p:nvPr/>
        </p:nvPicPr>
        <p:blipFill>
          <a:blip r:embed="rId3">
            <a:extLst/>
          </a:blip>
          <a:stretch>
            <a:fillRect/>
          </a:stretch>
        </p:blipFill>
        <p:spPr>
          <a:xfrm>
            <a:off x="8581354" y="5122493"/>
            <a:ext cx="4007128" cy="1866901"/>
          </a:xfrm>
          <a:prstGeom prst="rect">
            <a:avLst/>
          </a:prstGeom>
          <a:effectLst>
            <a:outerShdw sx="100000" sy="100000" kx="0" ky="0" algn="b" rotWithShape="0" blurRad="190500" dist="8455" dir="5400000">
              <a:srgbClr val="000000"/>
            </a:outerShdw>
          </a:effectLst>
        </p:spPr>
      </p:pic>
      <p:pic>
        <p:nvPicPr>
          <p:cNvPr id="165" name="Compensation of employees and board executives… Compensation of employees and board executivesBoard and company diversityTax strategy and accounting standardsBribery and corruptionFraudEthics and valuesTransparency and anti-corruptionShareholder rights" descr="Compensation of employees and board executives… Compensation of employees and board executivesBoard and company diversityTax strategy and accounting standardsBribery and corruptionFraudEthics and valuesTransparency and anti-corruptionShareholder rights"/>
          <p:cNvPicPr>
            <a:picLocks noChangeAspect="0"/>
          </p:cNvPicPr>
          <p:nvPr/>
        </p:nvPicPr>
        <p:blipFill>
          <a:blip r:embed="rId4">
            <a:extLst/>
          </a:blip>
          <a:stretch>
            <a:fillRect/>
          </a:stretch>
        </p:blipFill>
        <p:spPr>
          <a:xfrm>
            <a:off x="8581354" y="7575156"/>
            <a:ext cx="4007128" cy="1701801"/>
          </a:xfrm>
          <a:prstGeom prst="rect">
            <a:avLst/>
          </a:prstGeom>
          <a:effectLst>
            <a:outerShdw sx="100000" sy="100000" kx="0" ky="0" algn="b" rotWithShape="0" blurRad="190500" dist="8455" dir="5400000">
              <a:srgbClr val="000000"/>
            </a:outerShdw>
          </a:effectLst>
        </p:spPr>
      </p:pic>
      <p:pic>
        <p:nvPicPr>
          <p:cNvPr id="166" name="Screen Shot 2022-07-07 at 10.25.12 PM.png" descr="Screen Shot 2022-07-07 at 10.25.12 PM.png"/>
          <p:cNvPicPr>
            <a:picLocks noChangeAspect="1"/>
          </p:cNvPicPr>
          <p:nvPr/>
        </p:nvPicPr>
        <p:blipFill>
          <a:blip r:embed="rId5">
            <a:extLst/>
          </a:blip>
          <a:stretch>
            <a:fillRect/>
          </a:stretch>
        </p:blipFill>
        <p:spPr>
          <a:xfrm>
            <a:off x="753634" y="2367495"/>
            <a:ext cx="6183477" cy="6092785"/>
          </a:xfrm>
          <a:prstGeom prst="rect">
            <a:avLst/>
          </a:prstGeom>
          <a:ln w="12700">
            <a:miter lim="400000"/>
          </a:ln>
        </p:spPr>
      </p:pic>
      <p:sp>
        <p:nvSpPr>
          <p:cNvPr id="167" name="E pillar"/>
          <p:cNvSpPr txBox="1"/>
          <p:nvPr/>
        </p:nvSpPr>
        <p:spPr>
          <a:xfrm>
            <a:off x="7713749" y="3450881"/>
            <a:ext cx="1045465" cy="469901"/>
          </a:xfrm>
          <a:prstGeom prst="rect">
            <a:avLst/>
          </a:prstGeom>
          <a:blipFill>
            <a:blip r:embed="rId6"/>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pPr/>
            <a:r>
              <a:t>E pillar</a:t>
            </a:r>
          </a:p>
        </p:txBody>
      </p:sp>
      <p:sp>
        <p:nvSpPr>
          <p:cNvPr id="168" name="S pillar"/>
          <p:cNvSpPr txBox="1"/>
          <p:nvPr/>
        </p:nvSpPr>
        <p:spPr>
          <a:xfrm>
            <a:off x="7713749" y="5820993"/>
            <a:ext cx="1045465" cy="469901"/>
          </a:xfrm>
          <a:prstGeom prst="rect">
            <a:avLst/>
          </a:prstGeom>
          <a:blipFill>
            <a:blip r:embed="rId7"/>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pPr/>
            <a:r>
              <a:t>S pillar</a:t>
            </a:r>
          </a:p>
        </p:txBody>
      </p:sp>
      <p:sp>
        <p:nvSpPr>
          <p:cNvPr id="169" name="G pillar"/>
          <p:cNvSpPr txBox="1"/>
          <p:nvPr/>
        </p:nvSpPr>
        <p:spPr>
          <a:xfrm>
            <a:off x="7688298" y="8191106"/>
            <a:ext cx="1096367" cy="469901"/>
          </a:xfrm>
          <a:prstGeom prst="rect">
            <a:avLst/>
          </a:prstGeom>
          <a:blipFill>
            <a:blip r:embed="rId8"/>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pPr/>
            <a:r>
              <a:t>G pillar</a:t>
            </a:r>
          </a:p>
        </p:txBody>
      </p:sp>
      <p:sp>
        <p:nvSpPr>
          <p:cNvPr id="170" name="Arrow"/>
          <p:cNvSpPr/>
          <p:nvPr/>
        </p:nvSpPr>
        <p:spPr>
          <a:xfrm>
            <a:off x="5943600" y="5689600"/>
            <a:ext cx="1861983" cy="2159000"/>
          </a:xfrm>
          <a:prstGeom prst="rightArrow">
            <a:avLst>
              <a:gd name="adj1" fmla="val 32000"/>
              <a:gd name="adj2" fmla="val 64000"/>
            </a:avLst>
          </a:prstGeom>
          <a:blipFill>
            <a:blip r:embed="rId9"/>
          </a:blipFill>
          <a:ln w="12700">
            <a:miter lim="400000"/>
          </a:ln>
          <a:effectLst>
            <a:outerShdw sx="100000" sy="100000" kx="0" ky="0" algn="b" rotWithShape="0" blurRad="25400" dist="25400" dir="2388334">
              <a:srgbClr val="000000">
                <a:alpha val="79310"/>
              </a:srgbClr>
            </a:outerShdw>
          </a:effectLst>
        </p:spPr>
        <p:txBody>
          <a:bodyPr lIns="50800" tIns="50800" rIns="50800" bIns="50800" anchor="ctr"/>
          <a:lstStyle/>
          <a:p>
            <a:pPr>
              <a:defRPr sz="2400">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70"/>
                                        </p:tgtEl>
                                        <p:attrNameLst>
                                          <p:attrName>style.visibility</p:attrName>
                                        </p:attrNameLst>
                                      </p:cBhvr>
                                      <p:to>
                                        <p:strVal val="visible"/>
                                      </p:to>
                                    </p:set>
                                    <p:animEffect filter="wipe(left)" transition="in">
                                      <p:cBhvr>
                                        <p:cTn id="7" dur="1000"/>
                                        <p:tgtEl>
                                          <p:spTgt spid="170"/>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167"/>
                                        </p:tgtEl>
                                        <p:attrNameLst>
                                          <p:attrName>style.visibility</p:attrName>
                                        </p:attrNameLst>
                                      </p:cBhvr>
                                      <p:to>
                                        <p:strVal val="visible"/>
                                      </p:to>
                                    </p:set>
                                    <p:animEffect filter="fade" transition="in">
                                      <p:cBhvr>
                                        <p:cTn id="11" dur="1000"/>
                                        <p:tgtEl>
                                          <p:spTgt spid="167"/>
                                        </p:tgtEl>
                                      </p:cBhvr>
                                    </p:animEffect>
                                  </p:childTnLst>
                                </p:cTn>
                              </p:par>
                            </p:childTnLst>
                          </p:cTn>
                        </p:par>
                        <p:par>
                          <p:cTn id="12" fill="hold">
                            <p:stCondLst>
                              <p:cond delay="2000"/>
                            </p:stCondLst>
                            <p:childTnLst>
                              <p:par>
                                <p:cTn id="13" presetClass="entr" nodeType="afterEffect" presetSubtype="0" presetID="1" grpId="3" fill="hold">
                                  <p:stCondLst>
                                    <p:cond delay="0"/>
                                  </p:stCondLst>
                                  <p:iterate type="lt" backwards="0">
                                    <p:tmAbs val="100"/>
                                  </p:iterate>
                                  <p:childTnLst>
                                    <p:set>
                                      <p:cBhvr>
                                        <p:cTn id="14" fill="hold"/>
                                        <p:tgtEl>
                                          <p:spTgt spid="163"/>
                                        </p:tgtEl>
                                        <p:attrNameLst>
                                          <p:attrName>style.visibility</p:attrName>
                                        </p:attrNameLst>
                                      </p:cBhvr>
                                      <p:to>
                                        <p:strVal val="visible"/>
                                      </p:to>
                                    </p:set>
                                  </p:childTnLst>
                                </p:cTn>
                              </p:par>
                            </p:childTnLst>
                          </p:cTn>
                        </p:par>
                        <p:par>
                          <p:cTn id="15" fill="hold">
                            <p:stCondLst>
                              <p:cond delay="2000"/>
                            </p:stCondLst>
                            <p:childTnLst>
                              <p:par>
                                <p:cTn id="16" presetClass="entr" nodeType="afterEffect" presetSubtype="8" presetID="22" grpId="4" fill="hold">
                                  <p:stCondLst>
                                    <p:cond delay="0"/>
                                  </p:stCondLst>
                                  <p:iterate type="el" backwards="0">
                                    <p:tmAbs val="0"/>
                                  </p:iterate>
                                  <p:childTnLst>
                                    <p:set>
                                      <p:cBhvr>
                                        <p:cTn id="17" fill="hold"/>
                                        <p:tgtEl>
                                          <p:spTgt spid="168"/>
                                        </p:tgtEl>
                                        <p:attrNameLst>
                                          <p:attrName>style.visibility</p:attrName>
                                        </p:attrNameLst>
                                      </p:cBhvr>
                                      <p:to>
                                        <p:strVal val="visible"/>
                                      </p:to>
                                    </p:set>
                                    <p:animEffect filter="wipe(left)" transition="in">
                                      <p:cBhvr>
                                        <p:cTn id="18" dur="1000"/>
                                        <p:tgtEl>
                                          <p:spTgt spid="168"/>
                                        </p:tgtEl>
                                      </p:cBhvr>
                                    </p:animEffect>
                                  </p:childTnLst>
                                </p:cTn>
                              </p:par>
                            </p:childTnLst>
                          </p:cTn>
                        </p:par>
                        <p:par>
                          <p:cTn id="19" fill="hold">
                            <p:stCondLst>
                              <p:cond delay="3000"/>
                            </p:stCondLst>
                            <p:childTnLst>
                              <p:par>
                                <p:cTn id="20" presetClass="entr" nodeType="afterEffect" presetSubtype="0" presetID="1" grpId="5" fill="hold">
                                  <p:stCondLst>
                                    <p:cond delay="0"/>
                                  </p:stCondLst>
                                  <p:iterate type="lt" backwards="0">
                                    <p:tmAbs val="100"/>
                                  </p:iterate>
                                  <p:childTnLst>
                                    <p:set>
                                      <p:cBhvr>
                                        <p:cTn id="21" fill="hold"/>
                                        <p:tgtEl>
                                          <p:spTgt spid="164"/>
                                        </p:tgtEl>
                                        <p:attrNameLst>
                                          <p:attrName>style.visibility</p:attrName>
                                        </p:attrNameLst>
                                      </p:cBhvr>
                                      <p:to>
                                        <p:strVal val="visible"/>
                                      </p:to>
                                    </p:set>
                                  </p:childTnLst>
                                </p:cTn>
                              </p:par>
                            </p:childTnLst>
                          </p:cTn>
                        </p:par>
                        <p:par>
                          <p:cTn id="22" fill="hold">
                            <p:stCondLst>
                              <p:cond delay="3000"/>
                            </p:stCondLst>
                            <p:childTnLst>
                              <p:par>
                                <p:cTn id="23" presetClass="entr" nodeType="afterEffect" presetSubtype="8" presetID="22" grpId="6" fill="hold">
                                  <p:stCondLst>
                                    <p:cond delay="0"/>
                                  </p:stCondLst>
                                  <p:iterate type="el" backwards="0">
                                    <p:tmAbs val="0"/>
                                  </p:iterate>
                                  <p:childTnLst>
                                    <p:set>
                                      <p:cBhvr>
                                        <p:cTn id="24" fill="hold"/>
                                        <p:tgtEl>
                                          <p:spTgt spid="169"/>
                                        </p:tgtEl>
                                        <p:attrNameLst>
                                          <p:attrName>style.visibility</p:attrName>
                                        </p:attrNameLst>
                                      </p:cBhvr>
                                      <p:to>
                                        <p:strVal val="visible"/>
                                      </p:to>
                                    </p:set>
                                    <p:animEffect filter="wipe(left)" transition="in">
                                      <p:cBhvr>
                                        <p:cTn id="25" dur="1000"/>
                                        <p:tgtEl>
                                          <p:spTgt spid="169"/>
                                        </p:tgtEl>
                                      </p:cBhvr>
                                    </p:animEffect>
                                  </p:childTnLst>
                                </p:cTn>
                              </p:par>
                            </p:childTnLst>
                          </p:cTn>
                        </p:par>
                        <p:par>
                          <p:cTn id="26" fill="hold">
                            <p:stCondLst>
                              <p:cond delay="4000"/>
                            </p:stCondLst>
                            <p:childTnLst>
                              <p:par>
                                <p:cTn id="27" presetClass="entr" nodeType="afterEffect" presetSubtype="0" presetID="1" grpId="7" fill="hold">
                                  <p:stCondLst>
                                    <p:cond delay="0"/>
                                  </p:stCondLst>
                                  <p:iterate type="lt" backwards="0">
                                    <p:tmAbs val="100"/>
                                  </p:iterate>
                                  <p:childTnLst>
                                    <p:set>
                                      <p:cBhvr>
                                        <p:cTn id="28" fill="hold"/>
                                        <p:tgtEl>
                                          <p:spTgt spid="1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 grpId="4"/>
      <p:bldP build="whole" bldLvl="1" animBg="1" rev="0" advAuto="0" spid="163" grpId="3"/>
      <p:bldP build="whole" bldLvl="1" animBg="1" rev="0" advAuto="0" spid="167" grpId="2"/>
      <p:bldP build="whole" bldLvl="1" animBg="1" rev="0" advAuto="0" spid="164" grpId="5"/>
      <p:bldP build="whole" bldLvl="1" animBg="1" rev="0" advAuto="0" spid="170" grpId="1"/>
      <p:bldP build="whole" bldLvl="1" animBg="1" rev="0" advAuto="0" spid="169" grpId="6"/>
      <p:bldP build="whole" bldLvl="1" animBg="1" rev="0" advAuto="0" spid="165" grpId="7"/>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Traditional Technology Architecture"/>
          <p:cNvSpPr txBox="1"/>
          <p:nvPr>
            <p:ph type="body" idx="21"/>
          </p:nvPr>
        </p:nvSpPr>
        <p:spPr>
          <a:prstGeom prst="rect">
            <a:avLst/>
          </a:prstGeom>
        </p:spPr>
        <p:txBody>
          <a:bodyPr/>
          <a:lstStyle/>
          <a:p>
            <a:pPr/>
            <a:r>
              <a:t>Traditional Technology Architecture </a:t>
            </a:r>
          </a:p>
        </p:txBody>
      </p:sp>
      <p:grpSp>
        <p:nvGrpSpPr>
          <p:cNvPr id="396" name="Group"/>
          <p:cNvGrpSpPr/>
          <p:nvPr/>
        </p:nvGrpSpPr>
        <p:grpSpPr>
          <a:xfrm>
            <a:off x="4301553" y="4170109"/>
            <a:ext cx="5956301" cy="4102101"/>
            <a:chOff x="609981" y="76199"/>
            <a:chExt cx="5956299" cy="4102100"/>
          </a:xfrm>
        </p:grpSpPr>
        <p:sp>
          <p:nvSpPr>
            <p:cNvPr id="392" name="Deep…"/>
            <p:cNvSpPr/>
            <p:nvPr/>
          </p:nvSpPr>
          <p:spPr>
            <a:xfrm>
              <a:off x="839201" y="76199"/>
              <a:ext cx="4011960" cy="28248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noFill/>
            <a:ln w="25400" cap="flat">
              <a:solidFill>
                <a:schemeClr val="accent5">
                  <a:hueOff val="-444211"/>
                  <a:satOff val="-14915"/>
                  <a:lumOff val="22857"/>
                </a:schemeClr>
              </a:solidFill>
              <a:prstDash val="solid"/>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spcBef>
                  <a:spcPts val="4200"/>
                </a:spcBef>
                <a:defRPr sz="2000"/>
              </a:pPr>
              <a:r>
                <a:t>Deep</a:t>
              </a:r>
            </a:p>
            <a:p>
              <a:pPr>
                <a:spcBef>
                  <a:spcPts val="4200"/>
                </a:spcBef>
                <a:defRPr sz="2000"/>
              </a:pPr>
              <a:r>
                <a:t>Learning</a:t>
              </a:r>
            </a:p>
          </p:txBody>
        </p:sp>
        <p:sp>
          <p:nvSpPr>
            <p:cNvPr id="393" name="Algorithms"/>
            <p:cNvSpPr/>
            <p:nvPr/>
          </p:nvSpPr>
          <p:spPr>
            <a:xfrm>
              <a:off x="2946780" y="203199"/>
              <a:ext cx="1270001" cy="1270001"/>
            </a:xfrm>
            <a:prstGeom prst="line">
              <a:avLst/>
            </a:prstGeom>
            <a:gradFill flip="none" rotWithShape="1">
              <a:gsLst>
                <a:gs pos="0">
                  <a:srgbClr val="FBFBFB"/>
                </a:gs>
                <a:gs pos="100000">
                  <a:srgbClr val="BEBEBE"/>
                </a:gs>
              </a:gsLst>
              <a:lin ang="5400000" scaled="0"/>
            </a:grad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vl1pPr>
            </a:lstStyle>
            <a:p>
              <a:pPr/>
              <a:r>
                <a:t>Algorithms</a:t>
              </a:r>
            </a:p>
          </p:txBody>
        </p:sp>
        <p:sp>
          <p:nvSpPr>
            <p:cNvPr id="394" name="Hardware"/>
            <p:cNvSpPr/>
            <p:nvPr/>
          </p:nvSpPr>
          <p:spPr>
            <a:xfrm>
              <a:off x="609981" y="2908299"/>
              <a:ext cx="1270001" cy="1270001"/>
            </a:xfrm>
            <a:prstGeom prst="line">
              <a:avLst/>
            </a:prstGeom>
            <a:gradFill flip="none" rotWithShape="1">
              <a:gsLst>
                <a:gs pos="0">
                  <a:srgbClr val="FBFBFB"/>
                </a:gs>
                <a:gs pos="100000">
                  <a:srgbClr val="BEBEBE"/>
                </a:gs>
              </a:gsLst>
              <a:lin ang="5400000" scaled="0"/>
            </a:grad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vl1pPr>
            </a:lstStyle>
            <a:p>
              <a:pPr/>
              <a:r>
                <a:t>Hardware</a:t>
              </a:r>
            </a:p>
          </p:txBody>
        </p:sp>
        <p:sp>
          <p:nvSpPr>
            <p:cNvPr id="395" name="Data"/>
            <p:cNvSpPr/>
            <p:nvPr/>
          </p:nvSpPr>
          <p:spPr>
            <a:xfrm>
              <a:off x="5296280" y="2908299"/>
              <a:ext cx="1270001" cy="1270001"/>
            </a:xfrm>
            <a:prstGeom prst="line">
              <a:avLst/>
            </a:prstGeom>
            <a:gradFill flip="none" rotWithShape="1">
              <a:gsLst>
                <a:gs pos="0">
                  <a:srgbClr val="FBFBFB"/>
                </a:gs>
                <a:gs pos="100000">
                  <a:srgbClr val="BEBEBE"/>
                </a:gs>
              </a:gsLst>
              <a:lin ang="5400000" scaled="0"/>
            </a:grad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vl1pPr>
            </a:lstStyle>
            <a:p>
              <a:pPr/>
              <a:r>
                <a:t>Data</a:t>
              </a:r>
            </a:p>
          </p:txBody>
        </p:sp>
      </p:grpSp>
      <p:pic>
        <p:nvPicPr>
          <p:cNvPr id="397" name="Democratization of AI… Democratization of AIhas rendered Algorithmsa free commodityTensor flowcan render ideas free " descr="Democratization of AI… Democratization of AIhas rendered Algorithmsa free commodityTensor flowcan render ideas free "/>
          <p:cNvPicPr>
            <a:picLocks noChangeAspect="0"/>
          </p:cNvPicPr>
          <p:nvPr/>
        </p:nvPicPr>
        <p:blipFill>
          <a:blip r:embed="rId2">
            <a:extLst/>
          </a:blip>
          <a:stretch>
            <a:fillRect/>
          </a:stretch>
        </p:blipFill>
        <p:spPr>
          <a:xfrm rot="21444424">
            <a:off x="7523679" y="2345365"/>
            <a:ext cx="3066289" cy="2108201"/>
          </a:xfrm>
          <a:prstGeom prst="rect">
            <a:avLst/>
          </a:prstGeom>
          <a:effectLst>
            <a:outerShdw sx="100000" sy="100000" kx="0" ky="0" algn="b" rotWithShape="0" blurRad="38100" dist="25400" dir="5400000">
              <a:srgbClr val="000000">
                <a:alpha val="50000"/>
              </a:srgbClr>
            </a:outerShdw>
          </a:effectLst>
        </p:spPr>
      </p:pic>
      <p:pic>
        <p:nvPicPr>
          <p:cNvPr id="398" name="Data monopolies… Data monopolieshave the advantageData is king" descr="Data monopolies… Data monopolieshave the advantageData is king"/>
          <p:cNvPicPr>
            <a:picLocks noChangeAspect="0"/>
          </p:cNvPicPr>
          <p:nvPr/>
        </p:nvPicPr>
        <p:blipFill>
          <a:blip r:embed="rId3">
            <a:extLst/>
          </a:blip>
          <a:stretch>
            <a:fillRect/>
          </a:stretch>
        </p:blipFill>
        <p:spPr>
          <a:xfrm>
            <a:off x="8605011" y="7387304"/>
            <a:ext cx="2525777" cy="1498601"/>
          </a:xfrm>
          <a:prstGeom prst="rect">
            <a:avLst/>
          </a:prstGeom>
          <a:effectLst>
            <a:outerShdw sx="100000" sy="100000" kx="0" ky="0" algn="b" rotWithShape="0" blurRad="38100" dist="25400" dir="5400000">
              <a:srgbClr val="000000">
                <a:alpha val="50000"/>
              </a:srgbClr>
            </a:outerShdw>
          </a:effectLst>
        </p:spPr>
      </p:pic>
      <p:pic>
        <p:nvPicPr>
          <p:cNvPr id="399" name="The AI revolution… The AI revolutionhas been made possibleby the advances in computing power Further enhances can beespecially disruptive(crypto-threats)" descr="The AI revolution… The AI revolutionhas been made possibleby the advances in computing power Further enhances can beespecially disruptive(crypto-threats)"/>
          <p:cNvPicPr>
            <a:picLocks noChangeAspect="0"/>
          </p:cNvPicPr>
          <p:nvPr/>
        </p:nvPicPr>
        <p:blipFill>
          <a:blip r:embed="rId4">
            <a:extLst/>
          </a:blip>
          <a:stretch>
            <a:fillRect/>
          </a:stretch>
        </p:blipFill>
        <p:spPr>
          <a:xfrm rot="77574">
            <a:off x="450625" y="3960549"/>
            <a:ext cx="4558031" cy="2413001"/>
          </a:xfrm>
          <a:prstGeom prst="rect">
            <a:avLst/>
          </a:prstGeom>
          <a:effectLst>
            <a:outerShdw sx="100000" sy="100000" kx="0" ky="0" algn="b" rotWithShape="0" blurRad="38100" dist="25400" dir="5400000">
              <a:srgbClr val="000000">
                <a:alpha val="50000"/>
              </a:srgbClr>
            </a:outerShdw>
          </a:effectLst>
        </p:spPr>
      </p:pic>
      <p:pic>
        <p:nvPicPr>
          <p:cNvPr id="400" name="Screen Shot 2018-01-27 at 2.55.26 PM.png" descr="Screen Shot 2018-01-27 at 2.55.26 PM.png"/>
          <p:cNvPicPr>
            <a:picLocks noChangeAspect="1"/>
          </p:cNvPicPr>
          <p:nvPr/>
        </p:nvPicPr>
        <p:blipFill>
          <a:blip r:embed="rId5">
            <a:extLst/>
          </a:blip>
          <a:stretch>
            <a:fillRect/>
          </a:stretch>
        </p:blipFill>
        <p:spPr>
          <a:xfrm>
            <a:off x="10830966" y="2897733"/>
            <a:ext cx="1638301" cy="723901"/>
          </a:xfrm>
          <a:prstGeom prst="rect">
            <a:avLst/>
          </a:prstGeom>
          <a:ln w="12700">
            <a:miter lim="400000"/>
          </a:ln>
        </p:spPr>
      </p:pic>
      <p:pic>
        <p:nvPicPr>
          <p:cNvPr id="401" name="Image" descr="Image"/>
          <p:cNvPicPr>
            <a:picLocks noChangeAspect="1"/>
          </p:cNvPicPr>
          <p:nvPr/>
        </p:nvPicPr>
        <p:blipFill>
          <a:blip r:embed="rId6">
            <a:extLst/>
          </a:blip>
          <a:stretch>
            <a:fillRect/>
          </a:stretch>
        </p:blipFill>
        <p:spPr>
          <a:xfrm>
            <a:off x="1074235" y="6995667"/>
            <a:ext cx="1408403" cy="826776"/>
          </a:xfrm>
          <a:prstGeom prst="rect">
            <a:avLst/>
          </a:prstGeom>
          <a:ln w="12700">
            <a:miter lim="400000"/>
          </a:ln>
        </p:spPr>
      </p:pic>
      <p:pic>
        <p:nvPicPr>
          <p:cNvPr id="402" name="Image" descr="Image"/>
          <p:cNvPicPr>
            <a:picLocks noChangeAspect="1"/>
          </p:cNvPicPr>
          <p:nvPr/>
        </p:nvPicPr>
        <p:blipFill>
          <a:blip r:embed="rId7">
            <a:extLst/>
          </a:blip>
          <a:stretch>
            <a:fillRect/>
          </a:stretch>
        </p:blipFill>
        <p:spPr>
          <a:xfrm>
            <a:off x="560215" y="8044297"/>
            <a:ext cx="1402904" cy="882392"/>
          </a:xfrm>
          <a:prstGeom prst="rect">
            <a:avLst/>
          </a:prstGeom>
          <a:ln w="12700">
            <a:miter lim="400000"/>
          </a:ln>
        </p:spPr>
      </p:pic>
      <p:pic>
        <p:nvPicPr>
          <p:cNvPr id="403" name="Image" descr="Image"/>
          <p:cNvPicPr>
            <a:picLocks noChangeAspect="1"/>
          </p:cNvPicPr>
          <p:nvPr/>
        </p:nvPicPr>
        <p:blipFill>
          <a:blip r:embed="rId8">
            <a:extLst/>
          </a:blip>
          <a:stretch>
            <a:fillRect/>
          </a:stretch>
        </p:blipFill>
        <p:spPr>
          <a:xfrm>
            <a:off x="10794730" y="3779837"/>
            <a:ext cx="1710773" cy="1457326"/>
          </a:xfrm>
          <a:prstGeom prst="rect">
            <a:avLst/>
          </a:prstGeom>
          <a:ln w="12700">
            <a:miter lim="400000"/>
          </a:ln>
        </p:spPr>
      </p:pic>
      <p:pic>
        <p:nvPicPr>
          <p:cNvPr id="404" name="Image" descr="Image"/>
          <p:cNvPicPr>
            <a:picLocks noChangeAspect="1"/>
          </p:cNvPicPr>
          <p:nvPr/>
        </p:nvPicPr>
        <p:blipFill>
          <a:blip r:embed="rId9">
            <a:extLst/>
          </a:blip>
          <a:stretch>
            <a:fillRect/>
          </a:stretch>
        </p:blipFill>
        <p:spPr>
          <a:xfrm>
            <a:off x="8006904" y="4560556"/>
            <a:ext cx="2667695" cy="882393"/>
          </a:xfrm>
          <a:prstGeom prst="rect">
            <a:avLst/>
          </a:prstGeom>
          <a:ln w="12700">
            <a:miter lim="400000"/>
          </a:ln>
        </p:spPr>
      </p:pic>
      <p:pic>
        <p:nvPicPr>
          <p:cNvPr id="405" name="Oval Oval" descr="Oval Oval"/>
          <p:cNvPicPr>
            <a:picLocks noChangeAspect="0"/>
          </p:cNvPicPr>
          <p:nvPr/>
        </p:nvPicPr>
        <p:blipFill>
          <a:blip r:embed="rId10">
            <a:extLst/>
          </a:blip>
          <a:stretch>
            <a:fillRect/>
          </a:stretch>
        </p:blipFill>
        <p:spPr>
          <a:xfrm>
            <a:off x="7942212" y="6956931"/>
            <a:ext cx="4249888" cy="2543921"/>
          </a:xfrm>
          <a:prstGeom prst="rect">
            <a:avLst/>
          </a:prstGeom>
          <a:effectLst>
            <a:outerShdw sx="100000" sy="100000" kx="0" ky="0" algn="b" rotWithShape="0" blurRad="38100" dist="25400" dir="5400000">
              <a:srgbClr val="000000">
                <a:alpha val="50000"/>
              </a:srgbClr>
            </a:outerShdw>
          </a:effectLst>
        </p:spPr>
      </p:pic>
      <p:pic>
        <p:nvPicPr>
          <p:cNvPr id="406" name="Cloud Systems… Cloud SystemsCybersecurity" descr="Cloud Systems… Cloud SystemsCybersecurity"/>
          <p:cNvPicPr>
            <a:picLocks noChangeAspect="0"/>
          </p:cNvPicPr>
          <p:nvPr/>
        </p:nvPicPr>
        <p:blipFill>
          <a:blip r:embed="rId11">
            <a:extLst/>
          </a:blip>
          <a:stretch>
            <a:fillRect/>
          </a:stretch>
        </p:blipFill>
        <p:spPr>
          <a:xfrm>
            <a:off x="2110419" y="7901292"/>
            <a:ext cx="2646072" cy="1447801"/>
          </a:xfrm>
          <a:prstGeom prst="rect">
            <a:avLst/>
          </a:prstGeom>
          <a:effectLst>
            <a:outerShdw sx="100000" sy="100000" kx="0" ky="0" algn="b" rotWithShape="0" blurRad="38100" dist="25400" dir="5400000">
              <a:srgbClr val="000000">
                <a:alpha val="50000"/>
              </a:srgbClr>
            </a:outerShdw>
          </a:effectLst>
        </p:spPr>
      </p:pic>
      <p:pic>
        <p:nvPicPr>
          <p:cNvPr id="407" name="Data Scientist Data Scientist" descr="Data Scientist Data Scientist"/>
          <p:cNvPicPr>
            <a:picLocks noChangeAspect="0"/>
          </p:cNvPicPr>
          <p:nvPr/>
        </p:nvPicPr>
        <p:blipFill>
          <a:blip r:embed="rId12">
            <a:extLst/>
          </a:blip>
          <a:stretch>
            <a:fillRect/>
          </a:stretch>
        </p:blipFill>
        <p:spPr>
          <a:xfrm>
            <a:off x="6307950" y="8085442"/>
            <a:ext cx="2477212" cy="1079501"/>
          </a:xfrm>
          <a:prstGeom prst="rect">
            <a:avLst/>
          </a:prstGeom>
          <a:effectLst>
            <a:outerShdw sx="100000" sy="100000" kx="0" ky="0" algn="b" rotWithShape="0" blurRad="38100" dist="25400" dir="5400000">
              <a:srgbClr val="000000">
                <a:alpha val="50000"/>
              </a:srgbClr>
            </a:outerShdw>
          </a:effectLst>
        </p:spPr>
      </p:pic>
      <p:pic>
        <p:nvPicPr>
          <p:cNvPr id="408" name="Traditional engineer Traditional engineer" descr="Traditional engineer Traditional engineer"/>
          <p:cNvPicPr>
            <a:picLocks noChangeAspect="0"/>
          </p:cNvPicPr>
          <p:nvPr/>
        </p:nvPicPr>
        <p:blipFill>
          <a:blip r:embed="rId13">
            <a:extLst/>
          </a:blip>
          <a:stretch>
            <a:fillRect/>
          </a:stretch>
        </p:blipFill>
        <p:spPr>
          <a:xfrm>
            <a:off x="9879898" y="5230266"/>
            <a:ext cx="3279141" cy="1079501"/>
          </a:xfrm>
          <a:prstGeom prst="rect">
            <a:avLst/>
          </a:prstGeom>
          <a:effectLst>
            <a:outerShdw sx="100000" sy="100000" kx="0" ky="0" algn="b" rotWithShape="0" blurRad="38100" dist="25400" dir="5400000">
              <a:srgbClr val="000000">
                <a:alpha val="50000"/>
              </a:srgbClr>
            </a:outerShdw>
          </a:effectLst>
        </p:spPr>
      </p:pic>
      <p:sp>
        <p:nvSpPr>
          <p:cNvPr id="409" name="FREE"/>
          <p:cNvSpPr txBox="1"/>
          <p:nvPr/>
        </p:nvSpPr>
        <p:spPr>
          <a:xfrm rot="21600000">
            <a:off x="9133171" y="1941672"/>
            <a:ext cx="4772594" cy="109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DCDEE0"/>
                </a:solidFill>
                <a:latin typeface="Copperplate Gothic Bold"/>
                <a:ea typeface="Copperplate Gothic Bold"/>
                <a:cs typeface="Copperplate Gothic Bold"/>
                <a:sym typeface="Copperplate Gothic Bold"/>
              </a:defRPr>
            </a:lvl1pPr>
          </a:lstStyle>
          <a:p>
            <a:pPr/>
            <a:r>
              <a:t>FREE</a:t>
            </a:r>
          </a:p>
        </p:txBody>
      </p:sp>
      <p:sp>
        <p:nvSpPr>
          <p:cNvPr id="410" name="Commodity"/>
          <p:cNvSpPr txBox="1"/>
          <p:nvPr/>
        </p:nvSpPr>
        <p:spPr>
          <a:xfrm rot="21597795">
            <a:off x="128197" y="2993976"/>
            <a:ext cx="5579533" cy="109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DCDEE0"/>
                </a:solidFill>
                <a:latin typeface="Copperplate Gothic Bold"/>
                <a:ea typeface="Copperplate Gothic Bold"/>
                <a:cs typeface="Copperplate Gothic Bold"/>
                <a:sym typeface="Copperplate Gothic Bold"/>
              </a:defRPr>
            </a:lvl1pPr>
          </a:lstStyle>
          <a:p>
            <a:pPr/>
            <a:r>
              <a:t>Commodity</a:t>
            </a:r>
          </a:p>
        </p:txBody>
      </p:sp>
      <p:sp>
        <p:nvSpPr>
          <p:cNvPr id="411" name="Gold"/>
          <p:cNvSpPr txBox="1"/>
          <p:nvPr/>
        </p:nvSpPr>
        <p:spPr>
          <a:xfrm rot="21600000">
            <a:off x="8131042" y="8695818"/>
            <a:ext cx="4772594" cy="109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chemeClr val="accent3">
                    <a:satOff val="18648"/>
                    <a:lumOff val="5971"/>
                  </a:schemeClr>
                </a:solidFill>
                <a:latin typeface="Copperplate Gothic Bold"/>
                <a:ea typeface="Copperplate Gothic Bold"/>
                <a:cs typeface="Copperplate Gothic Bold"/>
                <a:sym typeface="Copperplate Gothic Bold"/>
              </a:defRPr>
            </a:lvl1pPr>
          </a:lstStyle>
          <a:p>
            <a:pPr/>
            <a:r>
              <a:t>Gold</a:t>
            </a:r>
          </a:p>
        </p:txBody>
      </p:sp>
      <p:pic>
        <p:nvPicPr>
          <p:cNvPr id="412" name="Image" descr="Image"/>
          <p:cNvPicPr>
            <a:picLocks noChangeAspect="1"/>
          </p:cNvPicPr>
          <p:nvPr/>
        </p:nvPicPr>
        <p:blipFill>
          <a:blip r:embed="rId14">
            <a:extLst/>
          </a:blip>
          <a:stretch>
            <a:fillRect/>
          </a:stretch>
        </p:blipFill>
        <p:spPr>
          <a:xfrm>
            <a:off x="3027852" y="2115325"/>
            <a:ext cx="1732481" cy="1085851"/>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Technology Architecture Innovation"/>
          <p:cNvSpPr txBox="1"/>
          <p:nvPr>
            <p:ph type="body" idx="21"/>
          </p:nvPr>
        </p:nvSpPr>
        <p:spPr>
          <a:prstGeom prst="rect">
            <a:avLst/>
          </a:prstGeom>
        </p:spPr>
        <p:txBody>
          <a:bodyPr/>
          <a:lstStyle/>
          <a:p>
            <a:pPr/>
            <a:r>
              <a:t>Technology Architecture Innovation</a:t>
            </a:r>
          </a:p>
        </p:txBody>
      </p:sp>
      <p:pic>
        <p:nvPicPr>
          <p:cNvPr id="415" name="Screen Shot 2018-01-27 at 2.55.26 PM.png" descr="Screen Shot 2018-01-27 at 2.55.26 PM.png"/>
          <p:cNvPicPr>
            <a:picLocks noChangeAspect="1"/>
          </p:cNvPicPr>
          <p:nvPr/>
        </p:nvPicPr>
        <p:blipFill>
          <a:blip r:embed="rId2">
            <a:alphaModFix amt="36872"/>
            <a:extLst/>
          </a:blip>
          <a:stretch>
            <a:fillRect/>
          </a:stretch>
        </p:blipFill>
        <p:spPr>
          <a:xfrm>
            <a:off x="1745108" y="3572760"/>
            <a:ext cx="1265361" cy="559113"/>
          </a:xfrm>
          <a:prstGeom prst="rect">
            <a:avLst/>
          </a:prstGeom>
          <a:ln w="12700">
            <a:miter lim="400000"/>
          </a:ln>
        </p:spPr>
      </p:pic>
      <p:pic>
        <p:nvPicPr>
          <p:cNvPr id="416" name="Image" descr="Image"/>
          <p:cNvPicPr>
            <a:picLocks noChangeAspect="1"/>
          </p:cNvPicPr>
          <p:nvPr/>
        </p:nvPicPr>
        <p:blipFill>
          <a:blip r:embed="rId3">
            <a:alphaModFix amt="36872"/>
            <a:extLst/>
          </a:blip>
          <a:stretch>
            <a:fillRect/>
          </a:stretch>
        </p:blipFill>
        <p:spPr>
          <a:xfrm>
            <a:off x="642586" y="2493267"/>
            <a:ext cx="1402904" cy="823548"/>
          </a:xfrm>
          <a:prstGeom prst="rect">
            <a:avLst/>
          </a:prstGeom>
          <a:ln w="12700">
            <a:miter lim="400000"/>
          </a:ln>
        </p:spPr>
      </p:pic>
      <p:pic>
        <p:nvPicPr>
          <p:cNvPr id="417" name="Image" descr="Image"/>
          <p:cNvPicPr>
            <a:picLocks noChangeAspect="1"/>
          </p:cNvPicPr>
          <p:nvPr/>
        </p:nvPicPr>
        <p:blipFill>
          <a:blip r:embed="rId4">
            <a:alphaModFix amt="36872"/>
            <a:extLst/>
          </a:blip>
          <a:stretch>
            <a:fillRect/>
          </a:stretch>
        </p:blipFill>
        <p:spPr>
          <a:xfrm>
            <a:off x="538080" y="4067304"/>
            <a:ext cx="1402903" cy="882392"/>
          </a:xfrm>
          <a:prstGeom prst="rect">
            <a:avLst/>
          </a:prstGeom>
          <a:ln w="12700">
            <a:miter lim="400000"/>
          </a:ln>
        </p:spPr>
      </p:pic>
      <p:pic>
        <p:nvPicPr>
          <p:cNvPr id="418" name="Image" descr="Image"/>
          <p:cNvPicPr>
            <a:picLocks noChangeAspect="1"/>
          </p:cNvPicPr>
          <p:nvPr/>
        </p:nvPicPr>
        <p:blipFill>
          <a:blip r:embed="rId5">
            <a:alphaModFix amt="36872"/>
            <a:extLst/>
          </a:blip>
          <a:stretch>
            <a:fillRect/>
          </a:stretch>
        </p:blipFill>
        <p:spPr>
          <a:xfrm>
            <a:off x="4574562" y="3732195"/>
            <a:ext cx="1402903" cy="1195066"/>
          </a:xfrm>
          <a:prstGeom prst="rect">
            <a:avLst/>
          </a:prstGeom>
          <a:ln w="12700">
            <a:miter lim="400000"/>
          </a:ln>
        </p:spPr>
      </p:pic>
      <p:pic>
        <p:nvPicPr>
          <p:cNvPr id="419" name="Image" descr="Image"/>
          <p:cNvPicPr>
            <a:picLocks noChangeAspect="1"/>
          </p:cNvPicPr>
          <p:nvPr/>
        </p:nvPicPr>
        <p:blipFill>
          <a:blip r:embed="rId6">
            <a:alphaModFix amt="36872"/>
            <a:extLst/>
          </a:blip>
          <a:stretch>
            <a:fillRect/>
          </a:stretch>
        </p:blipFill>
        <p:spPr>
          <a:xfrm>
            <a:off x="2993138" y="2612603"/>
            <a:ext cx="2667695" cy="882393"/>
          </a:xfrm>
          <a:prstGeom prst="rect">
            <a:avLst/>
          </a:prstGeom>
          <a:ln w="12700">
            <a:miter lim="400000"/>
          </a:ln>
        </p:spPr>
      </p:pic>
      <p:pic>
        <p:nvPicPr>
          <p:cNvPr id="420" name="Oval Oval" descr="Oval Oval"/>
          <p:cNvPicPr>
            <a:picLocks noChangeAspect="0"/>
          </p:cNvPicPr>
          <p:nvPr/>
        </p:nvPicPr>
        <p:blipFill>
          <a:blip r:embed="rId7">
            <a:extLst/>
          </a:blip>
          <a:stretch>
            <a:fillRect/>
          </a:stretch>
        </p:blipFill>
        <p:spPr>
          <a:xfrm>
            <a:off x="7942212" y="6956931"/>
            <a:ext cx="4249888" cy="2543921"/>
          </a:xfrm>
          <a:prstGeom prst="rect">
            <a:avLst/>
          </a:prstGeom>
          <a:effectLst>
            <a:outerShdw sx="100000" sy="100000" kx="0" ky="0" algn="b" rotWithShape="0" blurRad="38100" dist="25400" dir="5400000">
              <a:srgbClr val="000000">
                <a:alpha val="50000"/>
              </a:srgbClr>
            </a:outerShdw>
          </a:effectLst>
        </p:spPr>
      </p:pic>
      <p:pic>
        <p:nvPicPr>
          <p:cNvPr id="421" name="Cloud Systems… Cloud SystemsCybersecurity" descr="Cloud Systems… Cloud SystemsCybersecurity"/>
          <p:cNvPicPr>
            <a:picLocks noChangeAspect="0"/>
          </p:cNvPicPr>
          <p:nvPr/>
        </p:nvPicPr>
        <p:blipFill>
          <a:blip r:embed="rId8">
            <a:extLst/>
          </a:blip>
          <a:stretch>
            <a:fillRect/>
          </a:stretch>
        </p:blipFill>
        <p:spPr>
          <a:xfrm>
            <a:off x="4794108" y="6894469"/>
            <a:ext cx="2392071" cy="1117601"/>
          </a:xfrm>
          <a:prstGeom prst="rect">
            <a:avLst/>
          </a:prstGeom>
          <a:effectLst>
            <a:outerShdw sx="100000" sy="100000" kx="0" ky="0" algn="b" rotWithShape="0" blurRad="38100" dist="25400" dir="5400000">
              <a:srgbClr val="000000">
                <a:alpha val="50000"/>
              </a:srgbClr>
            </a:outerShdw>
          </a:effectLst>
        </p:spPr>
      </p:pic>
      <p:sp>
        <p:nvSpPr>
          <p:cNvPr id="422" name="DATA"/>
          <p:cNvSpPr txBox="1"/>
          <p:nvPr/>
        </p:nvSpPr>
        <p:spPr>
          <a:xfrm rot="21600000">
            <a:off x="7680859" y="7590504"/>
            <a:ext cx="4772594" cy="109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chemeClr val="accent3">
                    <a:satOff val="18648"/>
                    <a:lumOff val="5971"/>
                  </a:schemeClr>
                </a:solidFill>
                <a:latin typeface="Copperplate Gothic Bold"/>
                <a:ea typeface="Copperplate Gothic Bold"/>
                <a:cs typeface="Copperplate Gothic Bold"/>
                <a:sym typeface="Copperplate Gothic Bold"/>
              </a:defRPr>
            </a:lvl1pPr>
          </a:lstStyle>
          <a:p>
            <a:pPr/>
            <a:r>
              <a:t>DATA</a:t>
            </a:r>
          </a:p>
        </p:txBody>
      </p:sp>
      <p:sp>
        <p:nvSpPr>
          <p:cNvPr id="423" name="Triangle"/>
          <p:cNvSpPr/>
          <p:nvPr/>
        </p:nvSpPr>
        <p:spPr>
          <a:xfrm rot="7129192">
            <a:off x="5396694" y="3171171"/>
            <a:ext cx="552452" cy="54461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ln w="25400">
            <a:solidFill>
              <a:schemeClr val="accent5">
                <a:hueOff val="-444211"/>
                <a:satOff val="-14915"/>
                <a:lumOff val="22857"/>
              </a:schemeClr>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pic>
        <p:nvPicPr>
          <p:cNvPr id="424" name="Image" descr="Image"/>
          <p:cNvPicPr>
            <a:picLocks noChangeAspect="1"/>
          </p:cNvPicPr>
          <p:nvPr/>
        </p:nvPicPr>
        <p:blipFill>
          <a:blip r:embed="rId9">
            <a:alphaModFix amt="36872"/>
            <a:extLst/>
          </a:blip>
          <a:stretch>
            <a:fillRect/>
          </a:stretch>
        </p:blipFill>
        <p:spPr>
          <a:xfrm>
            <a:off x="1511548" y="4959332"/>
            <a:ext cx="1732481" cy="1085851"/>
          </a:xfrm>
          <a:prstGeom prst="rect">
            <a:avLst/>
          </a:prstGeom>
          <a:ln w="12700">
            <a:miter lim="400000"/>
          </a:ln>
        </p:spPr>
      </p:pic>
      <p:sp>
        <p:nvSpPr>
          <p:cNvPr id="425" name="Hardware+Software"/>
          <p:cNvSpPr txBox="1"/>
          <p:nvPr/>
        </p:nvSpPr>
        <p:spPr>
          <a:xfrm>
            <a:off x="1859345" y="4387818"/>
            <a:ext cx="2822449" cy="469901"/>
          </a:xfrm>
          <a:prstGeom prst="rect">
            <a:avLst/>
          </a:prstGeom>
          <a:blipFill>
            <a:blip r:embed="rId10"/>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pPr/>
            <a:r>
              <a:t>Hardware+Software</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7" name="Image" descr="Image"/>
          <p:cNvPicPr>
            <a:picLocks noChangeAspect="1"/>
          </p:cNvPicPr>
          <p:nvPr/>
        </p:nvPicPr>
        <p:blipFill>
          <a:blip r:embed="rId2">
            <a:extLst/>
          </a:blip>
          <a:srcRect l="0" t="0" r="0" b="0"/>
          <a:stretch>
            <a:fillRect/>
          </a:stretch>
        </p:blipFill>
        <p:spPr>
          <a:xfrm>
            <a:off x="4394200" y="-72533"/>
            <a:ext cx="4216400" cy="1930401"/>
          </a:xfrm>
          <a:prstGeom prst="rect">
            <a:avLst/>
          </a:prstGeom>
          <a:ln w="12700">
            <a:miter lim="400000"/>
          </a:ln>
        </p:spPr>
      </p:pic>
      <p:sp>
        <p:nvSpPr>
          <p:cNvPr id="428" name="Data-based approach"/>
          <p:cNvSpPr txBox="1"/>
          <p:nvPr>
            <p:ph type="body" idx="21"/>
          </p:nvPr>
        </p:nvSpPr>
        <p:spPr>
          <a:prstGeom prst="rect">
            <a:avLst/>
          </a:prstGeom>
        </p:spPr>
        <p:txBody>
          <a:bodyPr/>
          <a:lstStyle/>
          <a:p>
            <a:pPr/>
            <a:r>
              <a:t>Data-based approach</a:t>
            </a:r>
          </a:p>
        </p:txBody>
      </p:sp>
      <p:sp>
        <p:nvSpPr>
          <p:cNvPr id="429" name="Traditional data sources are being replaced by unstructured data sources…"/>
          <p:cNvSpPr txBox="1"/>
          <p:nvPr>
            <p:ph type="body" sz="quarter" idx="1"/>
          </p:nvPr>
        </p:nvSpPr>
        <p:spPr>
          <a:xfrm>
            <a:off x="952500" y="2603500"/>
            <a:ext cx="6035003" cy="3116638"/>
          </a:xfrm>
          <a:prstGeom prst="rect">
            <a:avLst/>
          </a:prstGeom>
        </p:spPr>
        <p:txBody>
          <a:bodyPr/>
          <a:lstStyle/>
          <a:p>
            <a:pPr marL="0" indent="0" defTabSz="403097">
              <a:spcBef>
                <a:spcPts val="2800"/>
              </a:spcBef>
              <a:buSzTx/>
              <a:buNone/>
              <a:defRPr sz="2484"/>
            </a:pPr>
            <a:r>
              <a:t>Traditional data sources are being replaced by unstructured data sources</a:t>
            </a:r>
          </a:p>
          <a:p>
            <a:pPr marL="306704" indent="-306704" defTabSz="403097">
              <a:spcBef>
                <a:spcPts val="2800"/>
              </a:spcBef>
              <a:defRPr sz="2484"/>
            </a:pPr>
            <a:r>
              <a:t>Social media</a:t>
            </a:r>
          </a:p>
          <a:p>
            <a:pPr marL="306704" indent="-306704" defTabSz="403097">
              <a:spcBef>
                <a:spcPts val="2800"/>
              </a:spcBef>
              <a:defRPr sz="2484"/>
            </a:pPr>
            <a:r>
              <a:t>Sensor data</a:t>
            </a:r>
          </a:p>
          <a:p>
            <a:pPr marL="306704" indent="-306704" defTabSz="403097">
              <a:spcBef>
                <a:spcPts val="2800"/>
              </a:spcBef>
              <a:defRPr sz="2484"/>
            </a:pPr>
            <a:r>
              <a:t>Document databases</a:t>
            </a:r>
          </a:p>
        </p:txBody>
      </p:sp>
      <p:sp>
        <p:nvSpPr>
          <p:cNvPr id="430" name="Database"/>
          <p:cNvSpPr/>
          <p:nvPr/>
        </p:nvSpPr>
        <p:spPr>
          <a:xfrm>
            <a:off x="10115963" y="4602743"/>
            <a:ext cx="1733165" cy="2288014"/>
          </a:xfrm>
          <a:custGeom>
            <a:avLst/>
            <a:gdLst/>
            <a:ahLst/>
            <a:cxnLst>
              <a:cxn ang="0">
                <a:pos x="wd2" y="hd2"/>
              </a:cxn>
              <a:cxn ang="5400000">
                <a:pos x="wd2" y="hd2"/>
              </a:cxn>
              <a:cxn ang="10800000">
                <a:pos x="wd2" y="hd2"/>
              </a:cxn>
              <a:cxn ang="16200000">
                <a:pos x="wd2" y="hd2"/>
              </a:cxn>
            </a:cxnLst>
            <a:rect l="0" t="0" r="r" b="b"/>
            <a:pathLst>
              <a:path w="19679" h="21600" fill="norm" stroke="1" extrusionOk="0">
                <a:moveTo>
                  <a:pt x="9839" y="0"/>
                </a:moveTo>
                <a:cubicBezTo>
                  <a:pt x="7321" y="0"/>
                  <a:pt x="4803" y="241"/>
                  <a:pt x="2882" y="724"/>
                </a:cubicBezTo>
                <a:cubicBezTo>
                  <a:pt x="-961" y="1689"/>
                  <a:pt x="-961" y="3255"/>
                  <a:pt x="2882" y="4221"/>
                </a:cubicBezTo>
                <a:cubicBezTo>
                  <a:pt x="6724" y="5186"/>
                  <a:pt x="12954" y="5186"/>
                  <a:pt x="16796" y="4221"/>
                </a:cubicBezTo>
                <a:cubicBezTo>
                  <a:pt x="20639" y="3255"/>
                  <a:pt x="20639" y="1689"/>
                  <a:pt x="16796" y="724"/>
                </a:cubicBezTo>
                <a:cubicBezTo>
                  <a:pt x="14875" y="241"/>
                  <a:pt x="12357" y="0"/>
                  <a:pt x="9839" y="0"/>
                </a:cubicBezTo>
                <a:close/>
                <a:moveTo>
                  <a:pt x="0" y="3593"/>
                </a:moveTo>
                <a:lnTo>
                  <a:pt x="0" y="18993"/>
                </a:lnTo>
                <a:cubicBezTo>
                  <a:pt x="0" y="20356"/>
                  <a:pt x="4405" y="21600"/>
                  <a:pt x="9839" y="21600"/>
                </a:cubicBezTo>
                <a:cubicBezTo>
                  <a:pt x="15273" y="21600"/>
                  <a:pt x="19678" y="20356"/>
                  <a:pt x="19678" y="18993"/>
                </a:cubicBezTo>
                <a:lnTo>
                  <a:pt x="19678" y="3593"/>
                </a:lnTo>
                <a:cubicBezTo>
                  <a:pt x="18279" y="4621"/>
                  <a:pt x="14401" y="5357"/>
                  <a:pt x="9839" y="5357"/>
                </a:cubicBezTo>
                <a:cubicBezTo>
                  <a:pt x="5277" y="5357"/>
                  <a:pt x="1399" y="4621"/>
                  <a:pt x="0" y="3593"/>
                </a:cubicBezTo>
                <a:close/>
              </a:path>
            </a:pathLst>
          </a:cu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FFFF"/>
                </a:solidFill>
              </a:defRPr>
            </a:lvl1pPr>
          </a:lstStyle>
          <a:p>
            <a:pPr/>
            <a:r>
              <a:t>Database</a:t>
            </a:r>
          </a:p>
        </p:txBody>
      </p:sp>
      <p:sp>
        <p:nvSpPr>
          <p:cNvPr id="431" name="Numbers"/>
          <p:cNvSpPr txBox="1"/>
          <p:nvPr/>
        </p:nvSpPr>
        <p:spPr>
          <a:xfrm>
            <a:off x="8134476" y="3819400"/>
            <a:ext cx="985714"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lnSpc>
                <a:spcPts val="4300"/>
              </a:lnSpc>
              <a:defRPr i="1" sz="1900">
                <a:solidFill>
                  <a:srgbClr val="474747"/>
                </a:solidFill>
                <a:latin typeface="Times Roman"/>
                <a:ea typeface="Times Roman"/>
                <a:cs typeface="Times Roman"/>
                <a:sym typeface="Times Roman"/>
              </a:defRPr>
            </a:lvl1pPr>
          </a:lstStyle>
          <a:p>
            <a:pPr/>
            <a:r>
              <a:t>Numbers</a:t>
            </a:r>
          </a:p>
        </p:txBody>
      </p:sp>
      <p:sp>
        <p:nvSpPr>
          <p:cNvPr id="432" name="Words"/>
          <p:cNvSpPr txBox="1"/>
          <p:nvPr/>
        </p:nvSpPr>
        <p:spPr>
          <a:xfrm>
            <a:off x="8270619" y="7499625"/>
            <a:ext cx="713428"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lnSpc>
                <a:spcPts val="4300"/>
              </a:lnSpc>
              <a:defRPr i="1" sz="1900">
                <a:solidFill>
                  <a:srgbClr val="474747"/>
                </a:solidFill>
                <a:latin typeface="Times Roman"/>
                <a:ea typeface="Times Roman"/>
                <a:cs typeface="Times Roman"/>
                <a:sym typeface="Times Roman"/>
              </a:defRPr>
            </a:lvl1pPr>
          </a:lstStyle>
          <a:p>
            <a:pPr/>
            <a:r>
              <a:t>Words</a:t>
            </a:r>
          </a:p>
        </p:txBody>
      </p:sp>
      <p:sp>
        <p:nvSpPr>
          <p:cNvPr id="433" name="Line"/>
          <p:cNvSpPr/>
          <p:nvPr/>
        </p:nvSpPr>
        <p:spPr>
          <a:xfrm>
            <a:off x="9076664" y="3792504"/>
            <a:ext cx="1920377" cy="1254176"/>
          </a:xfrm>
          <a:custGeom>
            <a:avLst/>
            <a:gdLst/>
            <a:ahLst/>
            <a:cxnLst>
              <a:cxn ang="0">
                <a:pos x="wd2" y="hd2"/>
              </a:cxn>
              <a:cxn ang="5400000">
                <a:pos x="wd2" y="hd2"/>
              </a:cxn>
              <a:cxn ang="10800000">
                <a:pos x="wd2" y="hd2"/>
              </a:cxn>
              <a:cxn ang="16200000">
                <a:pos x="wd2" y="hd2"/>
              </a:cxn>
            </a:cxnLst>
            <a:rect l="0" t="0" r="r" b="b"/>
            <a:pathLst>
              <a:path w="21600" h="20085" fill="norm" stroke="1" extrusionOk="0">
                <a:moveTo>
                  <a:pt x="0" y="3524"/>
                </a:moveTo>
                <a:cubicBezTo>
                  <a:pt x="3128" y="4146"/>
                  <a:pt x="6268" y="3696"/>
                  <a:pt x="9195" y="2286"/>
                </a:cubicBezTo>
                <a:cubicBezTo>
                  <a:pt x="12249" y="815"/>
                  <a:pt x="15645" y="-1515"/>
                  <a:pt x="18232" y="1380"/>
                </a:cubicBezTo>
                <a:cubicBezTo>
                  <a:pt x="19967" y="3323"/>
                  <a:pt x="20245" y="6533"/>
                  <a:pt x="20507" y="9429"/>
                </a:cubicBezTo>
                <a:cubicBezTo>
                  <a:pt x="20819" y="12881"/>
                  <a:pt x="21179" y="16393"/>
                  <a:pt x="21600" y="20085"/>
                </a:cubicBezTo>
              </a:path>
            </a:pathLst>
          </a:custGeom>
          <a:ln w="25400">
            <a:solidFill>
              <a:srgbClr val="000000"/>
            </a:solidFill>
            <a:miter lim="400000"/>
            <a:tailEnd type="triangle"/>
          </a:ln>
        </p:spPr>
        <p:txBody>
          <a:bodyPr lIns="50800" tIns="50800" rIns="50800" bIns="50800" anchor="ctr"/>
          <a:lstStyle/>
          <a:p>
            <a:pPr>
              <a:defRPr sz="2400"/>
            </a:pPr>
          </a:p>
        </p:txBody>
      </p:sp>
      <p:sp>
        <p:nvSpPr>
          <p:cNvPr id="434" name="Line"/>
          <p:cNvSpPr/>
          <p:nvPr/>
        </p:nvSpPr>
        <p:spPr>
          <a:xfrm flipH="1" rot="10800000">
            <a:off x="9076664" y="6682730"/>
            <a:ext cx="1920377" cy="1254176"/>
          </a:xfrm>
          <a:custGeom>
            <a:avLst/>
            <a:gdLst/>
            <a:ahLst/>
            <a:cxnLst>
              <a:cxn ang="0">
                <a:pos x="wd2" y="hd2"/>
              </a:cxn>
              <a:cxn ang="5400000">
                <a:pos x="wd2" y="hd2"/>
              </a:cxn>
              <a:cxn ang="10800000">
                <a:pos x="wd2" y="hd2"/>
              </a:cxn>
              <a:cxn ang="16200000">
                <a:pos x="wd2" y="hd2"/>
              </a:cxn>
            </a:cxnLst>
            <a:rect l="0" t="0" r="r" b="b"/>
            <a:pathLst>
              <a:path w="21600" h="20085" fill="norm" stroke="1" extrusionOk="0">
                <a:moveTo>
                  <a:pt x="0" y="3524"/>
                </a:moveTo>
                <a:cubicBezTo>
                  <a:pt x="3128" y="4146"/>
                  <a:pt x="6268" y="3696"/>
                  <a:pt x="9195" y="2286"/>
                </a:cubicBezTo>
                <a:cubicBezTo>
                  <a:pt x="12249" y="815"/>
                  <a:pt x="15645" y="-1515"/>
                  <a:pt x="18232" y="1380"/>
                </a:cubicBezTo>
                <a:cubicBezTo>
                  <a:pt x="19967" y="3323"/>
                  <a:pt x="20245" y="6533"/>
                  <a:pt x="20507" y="9429"/>
                </a:cubicBezTo>
                <a:cubicBezTo>
                  <a:pt x="20819" y="12881"/>
                  <a:pt x="21179" y="16393"/>
                  <a:pt x="21600" y="20085"/>
                </a:cubicBezTo>
              </a:path>
            </a:pathLst>
          </a:custGeom>
          <a:ln w="25400">
            <a:solidFill>
              <a:srgbClr val="000000"/>
            </a:solidFill>
            <a:miter lim="400000"/>
            <a:tailEnd type="triangle"/>
          </a:ln>
        </p:spPr>
        <p:txBody>
          <a:bodyPr lIns="50800" tIns="50800" rIns="50800" bIns="50800" anchor="ctr"/>
          <a:lstStyle/>
          <a:p>
            <a:pPr>
              <a:defRPr sz="2400"/>
            </a:pPr>
          </a:p>
        </p:txBody>
      </p:sp>
      <p:pic>
        <p:nvPicPr>
          <p:cNvPr id="435" name="Oval Oval" descr="Oval Oval"/>
          <p:cNvPicPr>
            <a:picLocks noChangeAspect="0"/>
          </p:cNvPicPr>
          <p:nvPr/>
        </p:nvPicPr>
        <p:blipFill>
          <a:blip r:embed="rId4">
            <a:extLst/>
          </a:blip>
          <a:stretch>
            <a:fillRect/>
          </a:stretch>
        </p:blipFill>
        <p:spPr>
          <a:xfrm>
            <a:off x="7941533" y="7210537"/>
            <a:ext cx="1371601" cy="971878"/>
          </a:xfrm>
          <a:prstGeom prst="rect">
            <a:avLst/>
          </a:prstGeom>
          <a:effectLst>
            <a:outerShdw sx="100000" sy="100000" kx="0" ky="0" algn="b" rotWithShape="0" blurRad="38100" dist="25400" dir="5400000">
              <a:srgbClr val="000000">
                <a:alpha val="50000"/>
              </a:srgbClr>
            </a:outerShdw>
          </a:effectLst>
        </p:spPr>
      </p:pic>
      <p:sp>
        <p:nvSpPr>
          <p:cNvPr id="436" name="Algorithms will have to adapt"/>
          <p:cNvSpPr txBox="1"/>
          <p:nvPr/>
        </p:nvSpPr>
        <p:spPr>
          <a:xfrm>
            <a:off x="1252282" y="7372625"/>
            <a:ext cx="600852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Algorithms will have to adapt</a:t>
            </a:r>
          </a:p>
        </p:txBody>
      </p:sp>
      <p:sp>
        <p:nvSpPr>
          <p:cNvPr id="437" name="Images"/>
          <p:cNvSpPr txBox="1"/>
          <p:nvPr/>
        </p:nvSpPr>
        <p:spPr>
          <a:xfrm>
            <a:off x="7102219" y="5708925"/>
            <a:ext cx="811220"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lnSpc>
                <a:spcPts val="4300"/>
              </a:lnSpc>
              <a:defRPr i="1" sz="1900">
                <a:solidFill>
                  <a:srgbClr val="474747"/>
                </a:solidFill>
                <a:latin typeface="Times Roman"/>
                <a:ea typeface="Times Roman"/>
                <a:cs typeface="Times Roman"/>
                <a:sym typeface="Times Roman"/>
              </a:defRPr>
            </a:lvl1pPr>
          </a:lstStyle>
          <a:p>
            <a:pPr/>
            <a:r>
              <a:t>Images</a:t>
            </a:r>
          </a:p>
        </p:txBody>
      </p:sp>
      <p:pic>
        <p:nvPicPr>
          <p:cNvPr id="438" name="Oval Oval" descr="Oval Oval"/>
          <p:cNvPicPr>
            <a:picLocks noChangeAspect="0"/>
          </p:cNvPicPr>
          <p:nvPr/>
        </p:nvPicPr>
        <p:blipFill>
          <a:blip r:embed="rId4">
            <a:extLst/>
          </a:blip>
          <a:stretch>
            <a:fillRect/>
          </a:stretch>
        </p:blipFill>
        <p:spPr>
          <a:xfrm>
            <a:off x="6822029" y="5416301"/>
            <a:ext cx="1371601" cy="971879"/>
          </a:xfrm>
          <a:prstGeom prst="rect">
            <a:avLst/>
          </a:prstGeom>
          <a:effectLst>
            <a:outerShdw sx="100000" sy="100000" kx="0" ky="0" algn="b" rotWithShape="0" blurRad="38100" dist="25400" dir="5400000">
              <a:srgbClr val="000000">
                <a:alpha val="50000"/>
              </a:srgbClr>
            </a:outerShdw>
          </a:effectLst>
        </p:spPr>
      </p:pic>
      <p:sp>
        <p:nvSpPr>
          <p:cNvPr id="439" name="Line"/>
          <p:cNvSpPr/>
          <p:nvPr/>
        </p:nvSpPr>
        <p:spPr>
          <a:xfrm>
            <a:off x="8151335" y="5617698"/>
            <a:ext cx="2102251" cy="240545"/>
          </a:xfrm>
          <a:custGeom>
            <a:avLst/>
            <a:gdLst/>
            <a:ahLst/>
            <a:cxnLst>
              <a:cxn ang="0">
                <a:pos x="wd2" y="hd2"/>
              </a:cxn>
              <a:cxn ang="5400000">
                <a:pos x="wd2" y="hd2"/>
              </a:cxn>
              <a:cxn ang="10800000">
                <a:pos x="wd2" y="hd2"/>
              </a:cxn>
              <a:cxn ang="16200000">
                <a:pos x="wd2" y="hd2"/>
              </a:cxn>
            </a:cxnLst>
            <a:rect l="0" t="0" r="r" b="b"/>
            <a:pathLst>
              <a:path w="21600" h="21409" fill="norm" stroke="1" extrusionOk="0">
                <a:moveTo>
                  <a:pt x="0" y="14603"/>
                </a:moveTo>
                <a:cubicBezTo>
                  <a:pt x="3210" y="4749"/>
                  <a:pt x="6593" y="-191"/>
                  <a:pt x="9998" y="6"/>
                </a:cubicBezTo>
                <a:cubicBezTo>
                  <a:pt x="13993" y="236"/>
                  <a:pt x="17941" y="7519"/>
                  <a:pt x="21600" y="21409"/>
                </a:cubicBezTo>
              </a:path>
            </a:pathLst>
          </a:custGeom>
          <a:ln w="25400">
            <a:solidFill>
              <a:srgbClr val="000000"/>
            </a:solidFill>
            <a:miter lim="400000"/>
            <a:tailEnd type="triangle"/>
          </a:ln>
        </p:spPr>
        <p:txBody>
          <a:bodyPr lIns="50800" tIns="50800" rIns="50800" bIns="50800" anchor="ctr"/>
          <a:lstStyle/>
          <a:p>
            <a:pPr>
              <a:defRPr sz="2400"/>
            </a:pP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Digital assets"/>
          <p:cNvSpPr txBox="1"/>
          <p:nvPr>
            <p:ph type="body" idx="21"/>
          </p:nvPr>
        </p:nvSpPr>
        <p:spPr>
          <a:prstGeom prst="rect">
            <a:avLst/>
          </a:prstGeom>
        </p:spPr>
        <p:txBody>
          <a:bodyPr/>
          <a:lstStyle/>
          <a:p>
            <a:pPr/>
            <a:r>
              <a:t>Digital assets</a:t>
            </a:r>
          </a:p>
        </p:txBody>
      </p:sp>
      <p:sp>
        <p:nvSpPr>
          <p:cNvPr id="442" name="Country -fiat- currencies…"/>
          <p:cNvSpPr txBox="1"/>
          <p:nvPr>
            <p:ph type="body" idx="1"/>
          </p:nvPr>
        </p:nvSpPr>
        <p:spPr>
          <a:prstGeom prst="rect">
            <a:avLst/>
          </a:prstGeom>
        </p:spPr>
        <p:txBody>
          <a:bodyPr/>
          <a:lstStyle/>
          <a:p>
            <a:pPr/>
            <a:r>
              <a:t>Country -fiat- currencies</a:t>
            </a:r>
          </a:p>
          <a:p>
            <a:pPr/>
            <a:r>
              <a:t>Cryptocurrencies - payment vehicles</a:t>
            </a:r>
          </a:p>
          <a:p>
            <a:pPr/>
            <a:r>
              <a:t>New coins linked to new “financial objects”</a:t>
            </a:r>
          </a:p>
          <a:p>
            <a:pPr lvl="1"/>
            <a:r>
              <a:t>Sport funds and more</a:t>
            </a:r>
          </a:p>
          <a:p>
            <a:pPr/>
            <a:r>
              <a:t>Data-driven deals</a:t>
            </a:r>
          </a:p>
          <a:p>
            <a:pPr lvl="1"/>
            <a:r>
              <a:t>Carbon credits</a:t>
            </a:r>
          </a:p>
          <a:p>
            <a:pPr lvl="1"/>
            <a:r>
              <a:t>Green bonds</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A Sports Fund"/>
          <p:cNvSpPr txBox="1"/>
          <p:nvPr>
            <p:ph type="body" idx="21"/>
          </p:nvPr>
        </p:nvSpPr>
        <p:spPr>
          <a:prstGeom prst="rect">
            <a:avLst/>
          </a:prstGeom>
        </p:spPr>
        <p:txBody>
          <a:bodyPr/>
          <a:lstStyle/>
          <a:p>
            <a:pPr/>
            <a:r>
              <a:t>A Sports Fund</a:t>
            </a:r>
          </a:p>
        </p:txBody>
      </p:sp>
      <p:sp>
        <p:nvSpPr>
          <p:cNvPr id="445" name="Soccer Ball"/>
          <p:cNvSpPr/>
          <p:nvPr/>
        </p:nvSpPr>
        <p:spPr>
          <a:xfrm>
            <a:off x="1143436" y="4470372"/>
            <a:ext cx="1270001"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8380" y="1007"/>
                </a:moveTo>
                <a:lnTo>
                  <a:pt x="7597" y="2254"/>
                </a:lnTo>
                <a:lnTo>
                  <a:pt x="3645" y="5118"/>
                </a:lnTo>
                <a:lnTo>
                  <a:pt x="2239" y="5471"/>
                </a:lnTo>
                <a:cubicBezTo>
                  <a:pt x="3610" y="3277"/>
                  <a:pt x="5802" y="1645"/>
                  <a:pt x="8380" y="1007"/>
                </a:cubicBezTo>
                <a:close/>
                <a:moveTo>
                  <a:pt x="13220" y="1007"/>
                </a:moveTo>
                <a:cubicBezTo>
                  <a:pt x="15798" y="1645"/>
                  <a:pt x="17990" y="3277"/>
                  <a:pt x="19361" y="5471"/>
                </a:cubicBezTo>
                <a:lnTo>
                  <a:pt x="17936" y="5113"/>
                </a:lnTo>
                <a:lnTo>
                  <a:pt x="13993" y="2239"/>
                </a:lnTo>
                <a:lnTo>
                  <a:pt x="13220" y="1007"/>
                </a:lnTo>
                <a:close/>
                <a:moveTo>
                  <a:pt x="14077" y="2789"/>
                </a:moveTo>
                <a:lnTo>
                  <a:pt x="17407" y="5216"/>
                </a:lnTo>
                <a:lnTo>
                  <a:pt x="17342" y="8466"/>
                </a:lnTo>
                <a:lnTo>
                  <a:pt x="14101" y="9519"/>
                </a:lnTo>
                <a:lnTo>
                  <a:pt x="10997" y="7265"/>
                </a:lnTo>
                <a:lnTo>
                  <a:pt x="10997" y="3856"/>
                </a:lnTo>
                <a:lnTo>
                  <a:pt x="14077" y="2789"/>
                </a:lnTo>
                <a:close/>
                <a:moveTo>
                  <a:pt x="7530" y="2791"/>
                </a:moveTo>
                <a:lnTo>
                  <a:pt x="10603" y="3856"/>
                </a:lnTo>
                <a:lnTo>
                  <a:pt x="10603" y="7265"/>
                </a:lnTo>
                <a:lnTo>
                  <a:pt x="7499" y="9519"/>
                </a:lnTo>
                <a:lnTo>
                  <a:pt x="4258" y="8466"/>
                </a:lnTo>
                <a:lnTo>
                  <a:pt x="4193" y="5208"/>
                </a:lnTo>
                <a:lnTo>
                  <a:pt x="7530" y="2791"/>
                </a:lnTo>
                <a:close/>
                <a:moveTo>
                  <a:pt x="4134" y="8842"/>
                </a:moveTo>
                <a:lnTo>
                  <a:pt x="7388" y="9899"/>
                </a:lnTo>
                <a:lnTo>
                  <a:pt x="8569" y="13534"/>
                </a:lnTo>
                <a:lnTo>
                  <a:pt x="6559" y="16301"/>
                </a:lnTo>
                <a:lnTo>
                  <a:pt x="3441" y="15355"/>
                </a:lnTo>
                <a:lnTo>
                  <a:pt x="2173" y="11434"/>
                </a:lnTo>
                <a:lnTo>
                  <a:pt x="4134" y="8842"/>
                </a:lnTo>
                <a:close/>
                <a:moveTo>
                  <a:pt x="17466" y="8842"/>
                </a:moveTo>
                <a:lnTo>
                  <a:pt x="19432" y="11441"/>
                </a:lnTo>
                <a:lnTo>
                  <a:pt x="18152" y="15358"/>
                </a:lnTo>
                <a:lnTo>
                  <a:pt x="15041" y="16301"/>
                </a:lnTo>
                <a:lnTo>
                  <a:pt x="13031" y="13534"/>
                </a:lnTo>
                <a:lnTo>
                  <a:pt x="14212" y="9899"/>
                </a:lnTo>
                <a:lnTo>
                  <a:pt x="17466" y="8842"/>
                </a:lnTo>
                <a:close/>
                <a:moveTo>
                  <a:pt x="739" y="10076"/>
                </a:moveTo>
                <a:lnTo>
                  <a:pt x="1684" y="11205"/>
                </a:lnTo>
                <a:lnTo>
                  <a:pt x="3186" y="15849"/>
                </a:lnTo>
                <a:lnTo>
                  <a:pt x="3086" y="17292"/>
                </a:lnTo>
                <a:cubicBezTo>
                  <a:pt x="1606" y="15536"/>
                  <a:pt x="712" y="13271"/>
                  <a:pt x="712" y="10800"/>
                </a:cubicBezTo>
                <a:cubicBezTo>
                  <a:pt x="712" y="10557"/>
                  <a:pt x="722" y="10315"/>
                  <a:pt x="739" y="10076"/>
                </a:cubicBezTo>
                <a:close/>
                <a:moveTo>
                  <a:pt x="20861" y="10076"/>
                </a:moveTo>
                <a:cubicBezTo>
                  <a:pt x="20878" y="10315"/>
                  <a:pt x="20888" y="10557"/>
                  <a:pt x="20888" y="10800"/>
                </a:cubicBezTo>
                <a:cubicBezTo>
                  <a:pt x="20888" y="13271"/>
                  <a:pt x="19994" y="15536"/>
                  <a:pt x="18514" y="17292"/>
                </a:cubicBezTo>
                <a:lnTo>
                  <a:pt x="18414" y="15830"/>
                </a:lnTo>
                <a:lnTo>
                  <a:pt x="19928" y="11192"/>
                </a:lnTo>
                <a:lnTo>
                  <a:pt x="20861" y="10076"/>
                </a:lnTo>
                <a:close/>
                <a:moveTo>
                  <a:pt x="8893" y="13762"/>
                </a:moveTo>
                <a:lnTo>
                  <a:pt x="12707" y="13762"/>
                </a:lnTo>
                <a:lnTo>
                  <a:pt x="14722" y="16534"/>
                </a:lnTo>
                <a:lnTo>
                  <a:pt x="12859" y="19207"/>
                </a:lnTo>
                <a:lnTo>
                  <a:pt x="8738" y="19200"/>
                </a:lnTo>
                <a:lnTo>
                  <a:pt x="6878" y="16534"/>
                </a:lnTo>
                <a:lnTo>
                  <a:pt x="8893" y="13762"/>
                </a:lnTo>
                <a:close/>
                <a:moveTo>
                  <a:pt x="8368" y="19595"/>
                </a:moveTo>
                <a:lnTo>
                  <a:pt x="13249" y="19602"/>
                </a:lnTo>
                <a:lnTo>
                  <a:pt x="14597" y="20145"/>
                </a:lnTo>
                <a:cubicBezTo>
                  <a:pt x="13424" y="20623"/>
                  <a:pt x="12142" y="20888"/>
                  <a:pt x="10800" y="20888"/>
                </a:cubicBezTo>
                <a:cubicBezTo>
                  <a:pt x="9458" y="20888"/>
                  <a:pt x="8176" y="20623"/>
                  <a:pt x="7003" y="20145"/>
                </a:cubicBezTo>
                <a:lnTo>
                  <a:pt x="8368" y="19595"/>
                </a:lnTo>
                <a:close/>
              </a:path>
            </a:pathLst>
          </a:custGeom>
          <a:blipFill>
            <a:blip r:embed="rId2"/>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46" name="Professional player"/>
          <p:cNvSpPr txBox="1"/>
          <p:nvPr/>
        </p:nvSpPr>
        <p:spPr>
          <a:xfrm>
            <a:off x="1473198" y="3634313"/>
            <a:ext cx="399318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Professional player</a:t>
            </a:r>
          </a:p>
        </p:txBody>
      </p:sp>
      <p:sp>
        <p:nvSpPr>
          <p:cNvPr id="447" name="Baseball Bat"/>
          <p:cNvSpPr/>
          <p:nvPr/>
        </p:nvSpPr>
        <p:spPr>
          <a:xfrm>
            <a:off x="2741235" y="4470372"/>
            <a:ext cx="1270002" cy="1270000"/>
          </a:xfrm>
          <a:custGeom>
            <a:avLst/>
            <a:gdLst/>
            <a:ahLst/>
            <a:cxnLst>
              <a:cxn ang="0">
                <a:pos x="wd2" y="hd2"/>
              </a:cxn>
              <a:cxn ang="5400000">
                <a:pos x="wd2" y="hd2"/>
              </a:cxn>
              <a:cxn ang="10800000">
                <a:pos x="wd2" y="hd2"/>
              </a:cxn>
              <a:cxn ang="16200000">
                <a:pos x="wd2" y="hd2"/>
              </a:cxn>
            </a:cxnLst>
            <a:rect l="0" t="0" r="r" b="b"/>
            <a:pathLst>
              <a:path w="20805" h="21175" fill="norm" stroke="1" extrusionOk="0">
                <a:moveTo>
                  <a:pt x="19030" y="4"/>
                </a:moveTo>
                <a:cubicBezTo>
                  <a:pt x="18911" y="17"/>
                  <a:pt x="18802" y="65"/>
                  <a:pt x="18714" y="155"/>
                </a:cubicBezTo>
                <a:cubicBezTo>
                  <a:pt x="18336" y="539"/>
                  <a:pt x="16303" y="2609"/>
                  <a:pt x="14943" y="3993"/>
                </a:cubicBezTo>
                <a:cubicBezTo>
                  <a:pt x="13584" y="5376"/>
                  <a:pt x="12476" y="6831"/>
                  <a:pt x="9074" y="10837"/>
                </a:cubicBezTo>
                <a:cubicBezTo>
                  <a:pt x="5671" y="14843"/>
                  <a:pt x="952" y="19318"/>
                  <a:pt x="725" y="19548"/>
                </a:cubicBezTo>
                <a:cubicBezTo>
                  <a:pt x="499" y="19778"/>
                  <a:pt x="290" y="19564"/>
                  <a:pt x="79" y="19778"/>
                </a:cubicBezTo>
                <a:cubicBezTo>
                  <a:pt x="-330" y="20195"/>
                  <a:pt x="963" y="21511"/>
                  <a:pt x="1373" y="21094"/>
                </a:cubicBezTo>
                <a:cubicBezTo>
                  <a:pt x="1583" y="20880"/>
                  <a:pt x="1373" y="20667"/>
                  <a:pt x="1599" y="20437"/>
                </a:cubicBezTo>
                <a:cubicBezTo>
                  <a:pt x="1825" y="20207"/>
                  <a:pt x="6222" y="15403"/>
                  <a:pt x="10157" y="11940"/>
                </a:cubicBezTo>
                <a:cubicBezTo>
                  <a:pt x="14093" y="8477"/>
                  <a:pt x="15523" y="7350"/>
                  <a:pt x="16882" y="5966"/>
                </a:cubicBezTo>
                <a:cubicBezTo>
                  <a:pt x="18242" y="4583"/>
                  <a:pt x="20276" y="2513"/>
                  <a:pt x="20653" y="2128"/>
                </a:cubicBezTo>
                <a:cubicBezTo>
                  <a:pt x="21270" y="1501"/>
                  <a:pt x="19863" y="-89"/>
                  <a:pt x="19030" y="4"/>
                </a:cubicBezTo>
                <a:close/>
                <a:moveTo>
                  <a:pt x="6061" y="7864"/>
                </a:moveTo>
                <a:cubicBezTo>
                  <a:pt x="5595" y="7864"/>
                  <a:pt x="5173" y="8054"/>
                  <a:pt x="4862" y="8360"/>
                </a:cubicBezTo>
                <a:cubicBezTo>
                  <a:pt x="5184" y="8678"/>
                  <a:pt x="5613" y="8860"/>
                  <a:pt x="6061" y="8860"/>
                </a:cubicBezTo>
                <a:cubicBezTo>
                  <a:pt x="6509" y="8860"/>
                  <a:pt x="6940" y="8678"/>
                  <a:pt x="7262" y="8360"/>
                </a:cubicBezTo>
                <a:cubicBezTo>
                  <a:pt x="6951" y="8054"/>
                  <a:pt x="6527" y="7864"/>
                  <a:pt x="6061" y="7864"/>
                </a:cubicBezTo>
                <a:close/>
                <a:moveTo>
                  <a:pt x="4683" y="8569"/>
                </a:moveTo>
                <a:cubicBezTo>
                  <a:pt x="4466" y="8862"/>
                  <a:pt x="4337" y="9226"/>
                  <a:pt x="4337" y="9620"/>
                </a:cubicBezTo>
                <a:cubicBezTo>
                  <a:pt x="4337" y="10015"/>
                  <a:pt x="4466" y="10378"/>
                  <a:pt x="4683" y="10672"/>
                </a:cubicBezTo>
                <a:cubicBezTo>
                  <a:pt x="5054" y="10310"/>
                  <a:pt x="5547" y="10104"/>
                  <a:pt x="6061" y="10104"/>
                </a:cubicBezTo>
                <a:cubicBezTo>
                  <a:pt x="6575" y="10104"/>
                  <a:pt x="7070" y="10310"/>
                  <a:pt x="7441" y="10672"/>
                </a:cubicBezTo>
                <a:cubicBezTo>
                  <a:pt x="7658" y="10378"/>
                  <a:pt x="7787" y="10015"/>
                  <a:pt x="7787" y="9620"/>
                </a:cubicBezTo>
                <a:cubicBezTo>
                  <a:pt x="7787" y="9226"/>
                  <a:pt x="7657" y="8862"/>
                  <a:pt x="7441" y="8569"/>
                </a:cubicBezTo>
                <a:cubicBezTo>
                  <a:pt x="7070" y="8930"/>
                  <a:pt x="6575" y="9137"/>
                  <a:pt x="6061" y="9137"/>
                </a:cubicBezTo>
                <a:cubicBezTo>
                  <a:pt x="5547" y="9137"/>
                  <a:pt x="5054" y="8930"/>
                  <a:pt x="4683" y="8569"/>
                </a:cubicBezTo>
                <a:close/>
                <a:moveTo>
                  <a:pt x="6061" y="10380"/>
                </a:moveTo>
                <a:cubicBezTo>
                  <a:pt x="5613" y="10380"/>
                  <a:pt x="5184" y="10562"/>
                  <a:pt x="4862" y="10880"/>
                </a:cubicBezTo>
                <a:cubicBezTo>
                  <a:pt x="5173" y="11187"/>
                  <a:pt x="5595" y="11377"/>
                  <a:pt x="6061" y="11377"/>
                </a:cubicBezTo>
                <a:cubicBezTo>
                  <a:pt x="6527" y="11377"/>
                  <a:pt x="6951" y="11187"/>
                  <a:pt x="7262" y="10880"/>
                </a:cubicBezTo>
                <a:cubicBezTo>
                  <a:pt x="6940" y="10563"/>
                  <a:pt x="6509" y="10380"/>
                  <a:pt x="6061" y="10380"/>
                </a:cubicBezTo>
                <a:close/>
              </a:path>
            </a:pathLst>
          </a:custGeom>
          <a:blipFill>
            <a:blip r:embed="rId3"/>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48" name="Football Helmet"/>
          <p:cNvSpPr/>
          <p:nvPr/>
        </p:nvSpPr>
        <p:spPr>
          <a:xfrm>
            <a:off x="4106609" y="4496603"/>
            <a:ext cx="1318448" cy="1217538"/>
          </a:xfrm>
          <a:custGeom>
            <a:avLst/>
            <a:gdLst/>
            <a:ahLst/>
            <a:cxnLst>
              <a:cxn ang="0">
                <a:pos x="wd2" y="hd2"/>
              </a:cxn>
              <a:cxn ang="5400000">
                <a:pos x="wd2" y="hd2"/>
              </a:cxn>
              <a:cxn ang="10800000">
                <a:pos x="wd2" y="hd2"/>
              </a:cxn>
              <a:cxn ang="16200000">
                <a:pos x="wd2" y="hd2"/>
              </a:cxn>
            </a:cxnLst>
            <a:rect l="0" t="0" r="r" b="b"/>
            <a:pathLst>
              <a:path w="18622" h="21492" fill="norm" stroke="1" extrusionOk="0">
                <a:moveTo>
                  <a:pt x="10053" y="12"/>
                </a:moveTo>
                <a:cubicBezTo>
                  <a:pt x="7268" y="165"/>
                  <a:pt x="3760" y="1932"/>
                  <a:pt x="2270" y="9210"/>
                </a:cubicBezTo>
                <a:cubicBezTo>
                  <a:pt x="2270" y="9210"/>
                  <a:pt x="2330" y="9422"/>
                  <a:pt x="2857" y="9395"/>
                </a:cubicBezTo>
                <a:cubicBezTo>
                  <a:pt x="2752" y="9392"/>
                  <a:pt x="3703" y="9280"/>
                  <a:pt x="4575" y="9421"/>
                </a:cubicBezTo>
                <a:cubicBezTo>
                  <a:pt x="4633" y="9430"/>
                  <a:pt x="4695" y="9449"/>
                  <a:pt x="4762" y="9472"/>
                </a:cubicBezTo>
                <a:cubicBezTo>
                  <a:pt x="4679" y="10076"/>
                  <a:pt x="4558" y="11258"/>
                  <a:pt x="4340" y="13685"/>
                </a:cubicBezTo>
                <a:lnTo>
                  <a:pt x="0" y="14019"/>
                </a:lnTo>
                <a:lnTo>
                  <a:pt x="578" y="21492"/>
                </a:lnTo>
                <a:lnTo>
                  <a:pt x="1091" y="21414"/>
                </a:lnTo>
                <a:cubicBezTo>
                  <a:pt x="4210" y="20941"/>
                  <a:pt x="4932" y="19206"/>
                  <a:pt x="4989" y="17832"/>
                </a:cubicBezTo>
                <a:lnTo>
                  <a:pt x="4990" y="17796"/>
                </a:lnTo>
                <a:cubicBezTo>
                  <a:pt x="4997" y="17743"/>
                  <a:pt x="5006" y="17646"/>
                  <a:pt x="5026" y="17416"/>
                </a:cubicBezTo>
                <a:lnTo>
                  <a:pt x="7183" y="17272"/>
                </a:lnTo>
                <a:cubicBezTo>
                  <a:pt x="7692" y="18264"/>
                  <a:pt x="8539" y="18909"/>
                  <a:pt x="9801" y="18837"/>
                </a:cubicBezTo>
                <a:cubicBezTo>
                  <a:pt x="9801" y="18837"/>
                  <a:pt x="11307" y="18904"/>
                  <a:pt x="13613" y="16881"/>
                </a:cubicBezTo>
                <a:cubicBezTo>
                  <a:pt x="13613" y="16881"/>
                  <a:pt x="15412" y="15702"/>
                  <a:pt x="17356" y="16599"/>
                </a:cubicBezTo>
                <a:lnTo>
                  <a:pt x="17553" y="16599"/>
                </a:lnTo>
                <a:cubicBezTo>
                  <a:pt x="17553" y="16599"/>
                  <a:pt x="21600" y="4705"/>
                  <a:pt x="13946" y="750"/>
                </a:cubicBezTo>
                <a:cubicBezTo>
                  <a:pt x="13946" y="750"/>
                  <a:pt x="12219" y="-108"/>
                  <a:pt x="10053" y="12"/>
                </a:cubicBezTo>
                <a:close/>
                <a:moveTo>
                  <a:pt x="5704" y="10112"/>
                </a:moveTo>
                <a:cubicBezTo>
                  <a:pt x="6294" y="10720"/>
                  <a:pt x="6797" y="11716"/>
                  <a:pt x="6636" y="13074"/>
                </a:cubicBezTo>
                <a:cubicBezTo>
                  <a:pt x="6618" y="13219"/>
                  <a:pt x="6606" y="13364"/>
                  <a:pt x="6595" y="13510"/>
                </a:cubicBezTo>
                <a:lnTo>
                  <a:pt x="5364" y="13606"/>
                </a:lnTo>
                <a:cubicBezTo>
                  <a:pt x="5482" y="12301"/>
                  <a:pt x="5612" y="10935"/>
                  <a:pt x="5704" y="10112"/>
                </a:cubicBezTo>
                <a:close/>
                <a:moveTo>
                  <a:pt x="9563" y="14423"/>
                </a:moveTo>
                <a:cubicBezTo>
                  <a:pt x="10050" y="14423"/>
                  <a:pt x="10446" y="14917"/>
                  <a:pt x="10446" y="15526"/>
                </a:cubicBezTo>
                <a:cubicBezTo>
                  <a:pt x="10446" y="16136"/>
                  <a:pt x="10050" y="16630"/>
                  <a:pt x="9563" y="16630"/>
                </a:cubicBezTo>
                <a:cubicBezTo>
                  <a:pt x="9075" y="16630"/>
                  <a:pt x="8680" y="16136"/>
                  <a:pt x="8680" y="15526"/>
                </a:cubicBezTo>
                <a:cubicBezTo>
                  <a:pt x="8680" y="14917"/>
                  <a:pt x="9075" y="14423"/>
                  <a:pt x="9563" y="14423"/>
                </a:cubicBezTo>
                <a:close/>
                <a:moveTo>
                  <a:pt x="6580" y="14777"/>
                </a:moveTo>
                <a:cubicBezTo>
                  <a:pt x="6605" y="15211"/>
                  <a:pt x="6661" y="15635"/>
                  <a:pt x="6750" y="16036"/>
                </a:cubicBezTo>
                <a:lnTo>
                  <a:pt x="5140" y="16143"/>
                </a:lnTo>
                <a:cubicBezTo>
                  <a:pt x="5171" y="15789"/>
                  <a:pt x="5208" y="15357"/>
                  <a:pt x="5251" y="14881"/>
                </a:cubicBezTo>
                <a:lnTo>
                  <a:pt x="6580" y="14777"/>
                </a:lnTo>
                <a:close/>
                <a:moveTo>
                  <a:pt x="4226" y="14959"/>
                </a:moveTo>
                <a:cubicBezTo>
                  <a:pt x="4195" y="15312"/>
                  <a:pt x="4162" y="15687"/>
                  <a:pt x="4127" y="16083"/>
                </a:cubicBezTo>
                <a:cubicBezTo>
                  <a:pt x="4124" y="16125"/>
                  <a:pt x="4119" y="16168"/>
                  <a:pt x="4116" y="16210"/>
                </a:cubicBezTo>
                <a:lnTo>
                  <a:pt x="1200" y="16403"/>
                </a:lnTo>
                <a:lnTo>
                  <a:pt x="1107" y="15201"/>
                </a:lnTo>
                <a:lnTo>
                  <a:pt x="4226" y="14959"/>
                </a:lnTo>
                <a:close/>
                <a:moveTo>
                  <a:pt x="4004" y="17483"/>
                </a:moveTo>
                <a:cubicBezTo>
                  <a:pt x="3999" y="17534"/>
                  <a:pt x="3995" y="17569"/>
                  <a:pt x="3994" y="17583"/>
                </a:cubicBezTo>
                <a:cubicBezTo>
                  <a:pt x="3988" y="17619"/>
                  <a:pt x="3983" y="17681"/>
                  <a:pt x="3979" y="17766"/>
                </a:cubicBezTo>
                <a:cubicBezTo>
                  <a:pt x="3921" y="19175"/>
                  <a:pt x="2685" y="19796"/>
                  <a:pt x="1482" y="20065"/>
                </a:cubicBezTo>
                <a:lnTo>
                  <a:pt x="1298" y="17661"/>
                </a:lnTo>
                <a:lnTo>
                  <a:pt x="4004" y="17483"/>
                </a:lnTo>
                <a:close/>
              </a:path>
            </a:pathLst>
          </a:custGeom>
          <a:blipFill>
            <a:blip r:embed="rId4"/>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49" name="Line"/>
          <p:cNvSpPr/>
          <p:nvPr/>
        </p:nvSpPr>
        <p:spPr>
          <a:xfrm>
            <a:off x="1225904" y="5988684"/>
            <a:ext cx="11099801"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450" name="Cash"/>
          <p:cNvSpPr/>
          <p:nvPr/>
        </p:nvSpPr>
        <p:spPr>
          <a:xfrm>
            <a:off x="10872314" y="5111598"/>
            <a:ext cx="1533005" cy="6287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blipFill>
            <a:blip r:embed="rId5"/>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51" name="Cash"/>
          <p:cNvSpPr/>
          <p:nvPr/>
        </p:nvSpPr>
        <p:spPr>
          <a:xfrm>
            <a:off x="10420306" y="6238004"/>
            <a:ext cx="1533005" cy="6287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blipFill>
            <a:blip r:embed="rId6"/>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52" name="Cash"/>
          <p:cNvSpPr/>
          <p:nvPr/>
        </p:nvSpPr>
        <p:spPr>
          <a:xfrm>
            <a:off x="9754454" y="7098158"/>
            <a:ext cx="1533006" cy="6287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blipFill>
            <a:blip r:embed="rId7"/>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53" name="Cash"/>
          <p:cNvSpPr/>
          <p:nvPr/>
        </p:nvSpPr>
        <p:spPr>
          <a:xfrm>
            <a:off x="2207269" y="7695356"/>
            <a:ext cx="1080750" cy="4432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blipFill>
            <a:blip r:embed="rId8"/>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54" name="Line"/>
          <p:cNvSpPr/>
          <p:nvPr/>
        </p:nvSpPr>
        <p:spPr>
          <a:xfrm flipV="1">
            <a:off x="2747643" y="6063996"/>
            <a:ext cx="1" cy="1617009"/>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455" name="Line"/>
          <p:cNvSpPr/>
          <p:nvPr/>
        </p:nvSpPr>
        <p:spPr>
          <a:xfrm flipV="1">
            <a:off x="6811265" y="3517118"/>
            <a:ext cx="2683141" cy="2387276"/>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456" name="Cash"/>
          <p:cNvSpPr/>
          <p:nvPr/>
        </p:nvSpPr>
        <p:spPr>
          <a:xfrm>
            <a:off x="7258359" y="4131807"/>
            <a:ext cx="1533005" cy="6287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blipFill>
            <a:blip r:embed="rId9"/>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57" name="T-Shirt"/>
          <p:cNvSpPr/>
          <p:nvPr/>
        </p:nvSpPr>
        <p:spPr>
          <a:xfrm>
            <a:off x="9839243" y="2593602"/>
            <a:ext cx="1363428" cy="11602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10" y="0"/>
                </a:moveTo>
                <a:cubicBezTo>
                  <a:pt x="8848" y="248"/>
                  <a:pt x="9130" y="1867"/>
                  <a:pt x="10801" y="1867"/>
                </a:cubicBezTo>
                <a:cubicBezTo>
                  <a:pt x="12488" y="1867"/>
                  <a:pt x="12769" y="235"/>
                  <a:pt x="12802" y="0"/>
                </a:cubicBezTo>
                <a:cubicBezTo>
                  <a:pt x="12753" y="6"/>
                  <a:pt x="12709" y="37"/>
                  <a:pt x="12682" y="50"/>
                </a:cubicBezTo>
                <a:cubicBezTo>
                  <a:pt x="11681" y="666"/>
                  <a:pt x="9914" y="666"/>
                  <a:pt x="8913" y="50"/>
                </a:cubicBezTo>
                <a:cubicBezTo>
                  <a:pt x="8891" y="37"/>
                  <a:pt x="8853" y="13"/>
                  <a:pt x="8810" y="0"/>
                </a:cubicBezTo>
                <a:close/>
                <a:moveTo>
                  <a:pt x="8496" y="81"/>
                </a:moveTo>
                <a:cubicBezTo>
                  <a:pt x="7079" y="564"/>
                  <a:pt x="5219" y="1270"/>
                  <a:pt x="4370" y="1575"/>
                </a:cubicBezTo>
                <a:cubicBezTo>
                  <a:pt x="3905" y="1740"/>
                  <a:pt x="3829" y="1816"/>
                  <a:pt x="3628" y="1962"/>
                </a:cubicBezTo>
                <a:cubicBezTo>
                  <a:pt x="3423" y="2115"/>
                  <a:pt x="3078" y="2606"/>
                  <a:pt x="3078" y="2606"/>
                </a:cubicBezTo>
                <a:lnTo>
                  <a:pt x="0" y="7422"/>
                </a:lnTo>
                <a:lnTo>
                  <a:pt x="3040" y="10466"/>
                </a:lnTo>
                <a:cubicBezTo>
                  <a:pt x="3040" y="10466"/>
                  <a:pt x="5014" y="8382"/>
                  <a:pt x="5051" y="8369"/>
                </a:cubicBezTo>
                <a:cubicBezTo>
                  <a:pt x="5051" y="8547"/>
                  <a:pt x="5051" y="21600"/>
                  <a:pt x="5051" y="21600"/>
                </a:cubicBezTo>
                <a:lnTo>
                  <a:pt x="16549" y="21600"/>
                </a:lnTo>
                <a:cubicBezTo>
                  <a:pt x="16549" y="21600"/>
                  <a:pt x="16549" y="8547"/>
                  <a:pt x="16549" y="8369"/>
                </a:cubicBezTo>
                <a:cubicBezTo>
                  <a:pt x="16586" y="8382"/>
                  <a:pt x="18561" y="10466"/>
                  <a:pt x="18561" y="10466"/>
                </a:cubicBezTo>
                <a:lnTo>
                  <a:pt x="21600" y="7422"/>
                </a:lnTo>
                <a:lnTo>
                  <a:pt x="18522" y="2606"/>
                </a:lnTo>
                <a:cubicBezTo>
                  <a:pt x="18522" y="2606"/>
                  <a:pt x="18177" y="2115"/>
                  <a:pt x="17972" y="1962"/>
                </a:cubicBezTo>
                <a:cubicBezTo>
                  <a:pt x="17771" y="1816"/>
                  <a:pt x="17695" y="1740"/>
                  <a:pt x="17230" y="1575"/>
                </a:cubicBezTo>
                <a:cubicBezTo>
                  <a:pt x="16386" y="1270"/>
                  <a:pt x="14531" y="570"/>
                  <a:pt x="13114" y="87"/>
                </a:cubicBezTo>
                <a:cubicBezTo>
                  <a:pt x="13050" y="462"/>
                  <a:pt x="12650" y="2242"/>
                  <a:pt x="10801" y="2242"/>
                </a:cubicBezTo>
                <a:cubicBezTo>
                  <a:pt x="8946" y="2242"/>
                  <a:pt x="8555" y="450"/>
                  <a:pt x="8496" y="81"/>
                </a:cubicBezTo>
                <a:close/>
              </a:path>
            </a:pathLst>
          </a:custGeom>
          <a:blipFill>
            <a:blip r:embed="rId10"/>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58" name="Receives financing now"/>
          <p:cNvSpPr txBox="1"/>
          <p:nvPr/>
        </p:nvSpPr>
        <p:spPr>
          <a:xfrm>
            <a:off x="2800947" y="6979202"/>
            <a:ext cx="281076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Receives financing now</a:t>
            </a:r>
          </a:p>
        </p:txBody>
      </p:sp>
      <p:sp>
        <p:nvSpPr>
          <p:cNvPr id="459" name="Generates cashflows later"/>
          <p:cNvSpPr txBox="1"/>
          <p:nvPr/>
        </p:nvSpPr>
        <p:spPr>
          <a:xfrm>
            <a:off x="8988575" y="4470400"/>
            <a:ext cx="306476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Generates cashflows later</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1" name="Image" descr="Image"/>
          <p:cNvPicPr>
            <a:picLocks noChangeAspect="1"/>
          </p:cNvPicPr>
          <p:nvPr/>
        </p:nvPicPr>
        <p:blipFill>
          <a:blip r:embed="rId2">
            <a:extLst/>
          </a:blip>
          <a:stretch>
            <a:fillRect/>
          </a:stretch>
        </p:blipFill>
        <p:spPr>
          <a:xfrm>
            <a:off x="5435470" y="6761295"/>
            <a:ext cx="3505201" cy="2311401"/>
          </a:xfrm>
          <a:prstGeom prst="rect">
            <a:avLst/>
          </a:prstGeom>
          <a:ln w="12700">
            <a:miter lim="400000"/>
          </a:ln>
        </p:spPr>
      </p:pic>
      <p:sp>
        <p:nvSpPr>
          <p:cNvPr id="462" name="Securitization"/>
          <p:cNvSpPr txBox="1"/>
          <p:nvPr>
            <p:ph type="body" idx="21"/>
          </p:nvPr>
        </p:nvSpPr>
        <p:spPr>
          <a:prstGeom prst="rect">
            <a:avLst/>
          </a:prstGeom>
        </p:spPr>
        <p:txBody>
          <a:bodyPr/>
          <a:lstStyle/>
          <a:p>
            <a:pPr/>
            <a:r>
              <a:t>Securitization</a:t>
            </a:r>
          </a:p>
        </p:txBody>
      </p:sp>
      <p:sp>
        <p:nvSpPr>
          <p:cNvPr id="463" name="Soccer Ball"/>
          <p:cNvSpPr/>
          <p:nvPr/>
        </p:nvSpPr>
        <p:spPr>
          <a:xfrm>
            <a:off x="1143436" y="4470372"/>
            <a:ext cx="1270001"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8380" y="1007"/>
                </a:moveTo>
                <a:lnTo>
                  <a:pt x="7597" y="2254"/>
                </a:lnTo>
                <a:lnTo>
                  <a:pt x="3645" y="5118"/>
                </a:lnTo>
                <a:lnTo>
                  <a:pt x="2239" y="5471"/>
                </a:lnTo>
                <a:cubicBezTo>
                  <a:pt x="3610" y="3277"/>
                  <a:pt x="5802" y="1645"/>
                  <a:pt x="8380" y="1007"/>
                </a:cubicBezTo>
                <a:close/>
                <a:moveTo>
                  <a:pt x="13220" y="1007"/>
                </a:moveTo>
                <a:cubicBezTo>
                  <a:pt x="15798" y="1645"/>
                  <a:pt x="17990" y="3277"/>
                  <a:pt x="19361" y="5471"/>
                </a:cubicBezTo>
                <a:lnTo>
                  <a:pt x="17936" y="5113"/>
                </a:lnTo>
                <a:lnTo>
                  <a:pt x="13993" y="2239"/>
                </a:lnTo>
                <a:lnTo>
                  <a:pt x="13220" y="1007"/>
                </a:lnTo>
                <a:close/>
                <a:moveTo>
                  <a:pt x="14077" y="2789"/>
                </a:moveTo>
                <a:lnTo>
                  <a:pt x="17407" y="5216"/>
                </a:lnTo>
                <a:lnTo>
                  <a:pt x="17342" y="8466"/>
                </a:lnTo>
                <a:lnTo>
                  <a:pt x="14101" y="9519"/>
                </a:lnTo>
                <a:lnTo>
                  <a:pt x="10997" y="7265"/>
                </a:lnTo>
                <a:lnTo>
                  <a:pt x="10997" y="3856"/>
                </a:lnTo>
                <a:lnTo>
                  <a:pt x="14077" y="2789"/>
                </a:lnTo>
                <a:close/>
                <a:moveTo>
                  <a:pt x="7530" y="2791"/>
                </a:moveTo>
                <a:lnTo>
                  <a:pt x="10603" y="3856"/>
                </a:lnTo>
                <a:lnTo>
                  <a:pt x="10603" y="7265"/>
                </a:lnTo>
                <a:lnTo>
                  <a:pt x="7499" y="9519"/>
                </a:lnTo>
                <a:lnTo>
                  <a:pt x="4258" y="8466"/>
                </a:lnTo>
                <a:lnTo>
                  <a:pt x="4193" y="5208"/>
                </a:lnTo>
                <a:lnTo>
                  <a:pt x="7530" y="2791"/>
                </a:lnTo>
                <a:close/>
                <a:moveTo>
                  <a:pt x="4134" y="8842"/>
                </a:moveTo>
                <a:lnTo>
                  <a:pt x="7388" y="9899"/>
                </a:lnTo>
                <a:lnTo>
                  <a:pt x="8569" y="13534"/>
                </a:lnTo>
                <a:lnTo>
                  <a:pt x="6559" y="16301"/>
                </a:lnTo>
                <a:lnTo>
                  <a:pt x="3441" y="15355"/>
                </a:lnTo>
                <a:lnTo>
                  <a:pt x="2173" y="11434"/>
                </a:lnTo>
                <a:lnTo>
                  <a:pt x="4134" y="8842"/>
                </a:lnTo>
                <a:close/>
                <a:moveTo>
                  <a:pt x="17466" y="8842"/>
                </a:moveTo>
                <a:lnTo>
                  <a:pt x="19432" y="11441"/>
                </a:lnTo>
                <a:lnTo>
                  <a:pt x="18152" y="15358"/>
                </a:lnTo>
                <a:lnTo>
                  <a:pt x="15041" y="16301"/>
                </a:lnTo>
                <a:lnTo>
                  <a:pt x="13031" y="13534"/>
                </a:lnTo>
                <a:lnTo>
                  <a:pt x="14212" y="9899"/>
                </a:lnTo>
                <a:lnTo>
                  <a:pt x="17466" y="8842"/>
                </a:lnTo>
                <a:close/>
                <a:moveTo>
                  <a:pt x="739" y="10076"/>
                </a:moveTo>
                <a:lnTo>
                  <a:pt x="1684" y="11205"/>
                </a:lnTo>
                <a:lnTo>
                  <a:pt x="3186" y="15849"/>
                </a:lnTo>
                <a:lnTo>
                  <a:pt x="3086" y="17292"/>
                </a:lnTo>
                <a:cubicBezTo>
                  <a:pt x="1606" y="15536"/>
                  <a:pt x="712" y="13271"/>
                  <a:pt x="712" y="10800"/>
                </a:cubicBezTo>
                <a:cubicBezTo>
                  <a:pt x="712" y="10557"/>
                  <a:pt x="722" y="10315"/>
                  <a:pt x="739" y="10076"/>
                </a:cubicBezTo>
                <a:close/>
                <a:moveTo>
                  <a:pt x="20861" y="10076"/>
                </a:moveTo>
                <a:cubicBezTo>
                  <a:pt x="20878" y="10315"/>
                  <a:pt x="20888" y="10557"/>
                  <a:pt x="20888" y="10800"/>
                </a:cubicBezTo>
                <a:cubicBezTo>
                  <a:pt x="20888" y="13271"/>
                  <a:pt x="19994" y="15536"/>
                  <a:pt x="18514" y="17292"/>
                </a:cubicBezTo>
                <a:lnTo>
                  <a:pt x="18414" y="15830"/>
                </a:lnTo>
                <a:lnTo>
                  <a:pt x="19928" y="11192"/>
                </a:lnTo>
                <a:lnTo>
                  <a:pt x="20861" y="10076"/>
                </a:lnTo>
                <a:close/>
                <a:moveTo>
                  <a:pt x="8893" y="13762"/>
                </a:moveTo>
                <a:lnTo>
                  <a:pt x="12707" y="13762"/>
                </a:lnTo>
                <a:lnTo>
                  <a:pt x="14722" y="16534"/>
                </a:lnTo>
                <a:lnTo>
                  <a:pt x="12859" y="19207"/>
                </a:lnTo>
                <a:lnTo>
                  <a:pt x="8738" y="19200"/>
                </a:lnTo>
                <a:lnTo>
                  <a:pt x="6878" y="16534"/>
                </a:lnTo>
                <a:lnTo>
                  <a:pt x="8893" y="13762"/>
                </a:lnTo>
                <a:close/>
                <a:moveTo>
                  <a:pt x="8368" y="19595"/>
                </a:moveTo>
                <a:lnTo>
                  <a:pt x="13249" y="19602"/>
                </a:lnTo>
                <a:lnTo>
                  <a:pt x="14597" y="20145"/>
                </a:lnTo>
                <a:cubicBezTo>
                  <a:pt x="13424" y="20623"/>
                  <a:pt x="12142" y="20888"/>
                  <a:pt x="10800" y="20888"/>
                </a:cubicBezTo>
                <a:cubicBezTo>
                  <a:pt x="9458" y="20888"/>
                  <a:pt x="8176" y="20623"/>
                  <a:pt x="7003" y="20145"/>
                </a:cubicBezTo>
                <a:lnTo>
                  <a:pt x="8368" y="19595"/>
                </a:lnTo>
                <a:close/>
              </a:path>
            </a:pathLst>
          </a:custGeom>
          <a:blipFill>
            <a:blip r:embed="rId3">
              <a:alphaModFix amt="14692"/>
            </a:blip>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64" name="Professional player"/>
          <p:cNvSpPr txBox="1"/>
          <p:nvPr/>
        </p:nvSpPr>
        <p:spPr>
          <a:xfrm>
            <a:off x="1473198" y="3634313"/>
            <a:ext cx="399318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Professional player</a:t>
            </a:r>
          </a:p>
        </p:txBody>
      </p:sp>
      <p:sp>
        <p:nvSpPr>
          <p:cNvPr id="465" name="Baseball Bat"/>
          <p:cNvSpPr/>
          <p:nvPr/>
        </p:nvSpPr>
        <p:spPr>
          <a:xfrm>
            <a:off x="2741235" y="4470372"/>
            <a:ext cx="1270002" cy="1270000"/>
          </a:xfrm>
          <a:custGeom>
            <a:avLst/>
            <a:gdLst/>
            <a:ahLst/>
            <a:cxnLst>
              <a:cxn ang="0">
                <a:pos x="wd2" y="hd2"/>
              </a:cxn>
              <a:cxn ang="5400000">
                <a:pos x="wd2" y="hd2"/>
              </a:cxn>
              <a:cxn ang="10800000">
                <a:pos x="wd2" y="hd2"/>
              </a:cxn>
              <a:cxn ang="16200000">
                <a:pos x="wd2" y="hd2"/>
              </a:cxn>
            </a:cxnLst>
            <a:rect l="0" t="0" r="r" b="b"/>
            <a:pathLst>
              <a:path w="20805" h="21175" fill="norm" stroke="1" extrusionOk="0">
                <a:moveTo>
                  <a:pt x="19030" y="4"/>
                </a:moveTo>
                <a:cubicBezTo>
                  <a:pt x="18911" y="17"/>
                  <a:pt x="18802" y="65"/>
                  <a:pt x="18714" y="155"/>
                </a:cubicBezTo>
                <a:cubicBezTo>
                  <a:pt x="18336" y="539"/>
                  <a:pt x="16303" y="2609"/>
                  <a:pt x="14943" y="3993"/>
                </a:cubicBezTo>
                <a:cubicBezTo>
                  <a:pt x="13584" y="5376"/>
                  <a:pt x="12476" y="6831"/>
                  <a:pt x="9074" y="10837"/>
                </a:cubicBezTo>
                <a:cubicBezTo>
                  <a:pt x="5671" y="14843"/>
                  <a:pt x="952" y="19318"/>
                  <a:pt x="725" y="19548"/>
                </a:cubicBezTo>
                <a:cubicBezTo>
                  <a:pt x="499" y="19778"/>
                  <a:pt x="290" y="19564"/>
                  <a:pt x="79" y="19778"/>
                </a:cubicBezTo>
                <a:cubicBezTo>
                  <a:pt x="-330" y="20195"/>
                  <a:pt x="963" y="21511"/>
                  <a:pt x="1373" y="21094"/>
                </a:cubicBezTo>
                <a:cubicBezTo>
                  <a:pt x="1583" y="20880"/>
                  <a:pt x="1373" y="20667"/>
                  <a:pt x="1599" y="20437"/>
                </a:cubicBezTo>
                <a:cubicBezTo>
                  <a:pt x="1825" y="20207"/>
                  <a:pt x="6222" y="15403"/>
                  <a:pt x="10157" y="11940"/>
                </a:cubicBezTo>
                <a:cubicBezTo>
                  <a:pt x="14093" y="8477"/>
                  <a:pt x="15523" y="7350"/>
                  <a:pt x="16882" y="5966"/>
                </a:cubicBezTo>
                <a:cubicBezTo>
                  <a:pt x="18242" y="4583"/>
                  <a:pt x="20276" y="2513"/>
                  <a:pt x="20653" y="2128"/>
                </a:cubicBezTo>
                <a:cubicBezTo>
                  <a:pt x="21270" y="1501"/>
                  <a:pt x="19863" y="-89"/>
                  <a:pt x="19030" y="4"/>
                </a:cubicBezTo>
                <a:close/>
                <a:moveTo>
                  <a:pt x="6061" y="7864"/>
                </a:moveTo>
                <a:cubicBezTo>
                  <a:pt x="5595" y="7864"/>
                  <a:pt x="5173" y="8054"/>
                  <a:pt x="4862" y="8360"/>
                </a:cubicBezTo>
                <a:cubicBezTo>
                  <a:pt x="5184" y="8678"/>
                  <a:pt x="5613" y="8860"/>
                  <a:pt x="6061" y="8860"/>
                </a:cubicBezTo>
                <a:cubicBezTo>
                  <a:pt x="6509" y="8860"/>
                  <a:pt x="6940" y="8678"/>
                  <a:pt x="7262" y="8360"/>
                </a:cubicBezTo>
                <a:cubicBezTo>
                  <a:pt x="6951" y="8054"/>
                  <a:pt x="6527" y="7864"/>
                  <a:pt x="6061" y="7864"/>
                </a:cubicBezTo>
                <a:close/>
                <a:moveTo>
                  <a:pt x="4683" y="8569"/>
                </a:moveTo>
                <a:cubicBezTo>
                  <a:pt x="4466" y="8862"/>
                  <a:pt x="4337" y="9226"/>
                  <a:pt x="4337" y="9620"/>
                </a:cubicBezTo>
                <a:cubicBezTo>
                  <a:pt x="4337" y="10015"/>
                  <a:pt x="4466" y="10378"/>
                  <a:pt x="4683" y="10672"/>
                </a:cubicBezTo>
                <a:cubicBezTo>
                  <a:pt x="5054" y="10310"/>
                  <a:pt x="5547" y="10104"/>
                  <a:pt x="6061" y="10104"/>
                </a:cubicBezTo>
                <a:cubicBezTo>
                  <a:pt x="6575" y="10104"/>
                  <a:pt x="7070" y="10310"/>
                  <a:pt x="7441" y="10672"/>
                </a:cubicBezTo>
                <a:cubicBezTo>
                  <a:pt x="7658" y="10378"/>
                  <a:pt x="7787" y="10015"/>
                  <a:pt x="7787" y="9620"/>
                </a:cubicBezTo>
                <a:cubicBezTo>
                  <a:pt x="7787" y="9226"/>
                  <a:pt x="7657" y="8862"/>
                  <a:pt x="7441" y="8569"/>
                </a:cubicBezTo>
                <a:cubicBezTo>
                  <a:pt x="7070" y="8930"/>
                  <a:pt x="6575" y="9137"/>
                  <a:pt x="6061" y="9137"/>
                </a:cubicBezTo>
                <a:cubicBezTo>
                  <a:pt x="5547" y="9137"/>
                  <a:pt x="5054" y="8930"/>
                  <a:pt x="4683" y="8569"/>
                </a:cubicBezTo>
                <a:close/>
                <a:moveTo>
                  <a:pt x="6061" y="10380"/>
                </a:moveTo>
                <a:cubicBezTo>
                  <a:pt x="5613" y="10380"/>
                  <a:pt x="5184" y="10562"/>
                  <a:pt x="4862" y="10880"/>
                </a:cubicBezTo>
                <a:cubicBezTo>
                  <a:pt x="5173" y="11187"/>
                  <a:pt x="5595" y="11377"/>
                  <a:pt x="6061" y="11377"/>
                </a:cubicBezTo>
                <a:cubicBezTo>
                  <a:pt x="6527" y="11377"/>
                  <a:pt x="6951" y="11187"/>
                  <a:pt x="7262" y="10880"/>
                </a:cubicBezTo>
                <a:cubicBezTo>
                  <a:pt x="6940" y="10563"/>
                  <a:pt x="6509" y="10380"/>
                  <a:pt x="6061" y="10380"/>
                </a:cubicBezTo>
                <a:close/>
              </a:path>
            </a:pathLst>
          </a:custGeom>
          <a:blipFill>
            <a:blip r:embed="rId4">
              <a:alphaModFix amt="14692"/>
            </a:blip>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66" name="Football Helmet"/>
          <p:cNvSpPr/>
          <p:nvPr/>
        </p:nvSpPr>
        <p:spPr>
          <a:xfrm>
            <a:off x="4106609" y="4496603"/>
            <a:ext cx="1318448" cy="1217538"/>
          </a:xfrm>
          <a:custGeom>
            <a:avLst/>
            <a:gdLst/>
            <a:ahLst/>
            <a:cxnLst>
              <a:cxn ang="0">
                <a:pos x="wd2" y="hd2"/>
              </a:cxn>
              <a:cxn ang="5400000">
                <a:pos x="wd2" y="hd2"/>
              </a:cxn>
              <a:cxn ang="10800000">
                <a:pos x="wd2" y="hd2"/>
              </a:cxn>
              <a:cxn ang="16200000">
                <a:pos x="wd2" y="hd2"/>
              </a:cxn>
            </a:cxnLst>
            <a:rect l="0" t="0" r="r" b="b"/>
            <a:pathLst>
              <a:path w="18622" h="21492" fill="norm" stroke="1" extrusionOk="0">
                <a:moveTo>
                  <a:pt x="10053" y="12"/>
                </a:moveTo>
                <a:cubicBezTo>
                  <a:pt x="7268" y="165"/>
                  <a:pt x="3760" y="1932"/>
                  <a:pt x="2270" y="9210"/>
                </a:cubicBezTo>
                <a:cubicBezTo>
                  <a:pt x="2270" y="9210"/>
                  <a:pt x="2330" y="9422"/>
                  <a:pt x="2857" y="9395"/>
                </a:cubicBezTo>
                <a:cubicBezTo>
                  <a:pt x="2752" y="9392"/>
                  <a:pt x="3703" y="9280"/>
                  <a:pt x="4575" y="9421"/>
                </a:cubicBezTo>
                <a:cubicBezTo>
                  <a:pt x="4633" y="9430"/>
                  <a:pt x="4695" y="9449"/>
                  <a:pt x="4762" y="9472"/>
                </a:cubicBezTo>
                <a:cubicBezTo>
                  <a:pt x="4679" y="10076"/>
                  <a:pt x="4558" y="11258"/>
                  <a:pt x="4340" y="13685"/>
                </a:cubicBezTo>
                <a:lnTo>
                  <a:pt x="0" y="14019"/>
                </a:lnTo>
                <a:lnTo>
                  <a:pt x="578" y="21492"/>
                </a:lnTo>
                <a:lnTo>
                  <a:pt x="1091" y="21414"/>
                </a:lnTo>
                <a:cubicBezTo>
                  <a:pt x="4210" y="20941"/>
                  <a:pt x="4932" y="19206"/>
                  <a:pt x="4989" y="17832"/>
                </a:cubicBezTo>
                <a:lnTo>
                  <a:pt x="4990" y="17796"/>
                </a:lnTo>
                <a:cubicBezTo>
                  <a:pt x="4997" y="17743"/>
                  <a:pt x="5006" y="17646"/>
                  <a:pt x="5026" y="17416"/>
                </a:cubicBezTo>
                <a:lnTo>
                  <a:pt x="7183" y="17272"/>
                </a:lnTo>
                <a:cubicBezTo>
                  <a:pt x="7692" y="18264"/>
                  <a:pt x="8539" y="18909"/>
                  <a:pt x="9801" y="18837"/>
                </a:cubicBezTo>
                <a:cubicBezTo>
                  <a:pt x="9801" y="18837"/>
                  <a:pt x="11307" y="18904"/>
                  <a:pt x="13613" y="16881"/>
                </a:cubicBezTo>
                <a:cubicBezTo>
                  <a:pt x="13613" y="16881"/>
                  <a:pt x="15412" y="15702"/>
                  <a:pt x="17356" y="16599"/>
                </a:cubicBezTo>
                <a:lnTo>
                  <a:pt x="17553" y="16599"/>
                </a:lnTo>
                <a:cubicBezTo>
                  <a:pt x="17553" y="16599"/>
                  <a:pt x="21600" y="4705"/>
                  <a:pt x="13946" y="750"/>
                </a:cubicBezTo>
                <a:cubicBezTo>
                  <a:pt x="13946" y="750"/>
                  <a:pt x="12219" y="-108"/>
                  <a:pt x="10053" y="12"/>
                </a:cubicBezTo>
                <a:close/>
                <a:moveTo>
                  <a:pt x="5704" y="10112"/>
                </a:moveTo>
                <a:cubicBezTo>
                  <a:pt x="6294" y="10720"/>
                  <a:pt x="6797" y="11716"/>
                  <a:pt x="6636" y="13074"/>
                </a:cubicBezTo>
                <a:cubicBezTo>
                  <a:pt x="6618" y="13219"/>
                  <a:pt x="6606" y="13364"/>
                  <a:pt x="6595" y="13510"/>
                </a:cubicBezTo>
                <a:lnTo>
                  <a:pt x="5364" y="13606"/>
                </a:lnTo>
                <a:cubicBezTo>
                  <a:pt x="5482" y="12301"/>
                  <a:pt x="5612" y="10935"/>
                  <a:pt x="5704" y="10112"/>
                </a:cubicBezTo>
                <a:close/>
                <a:moveTo>
                  <a:pt x="9563" y="14423"/>
                </a:moveTo>
                <a:cubicBezTo>
                  <a:pt x="10050" y="14423"/>
                  <a:pt x="10446" y="14917"/>
                  <a:pt x="10446" y="15526"/>
                </a:cubicBezTo>
                <a:cubicBezTo>
                  <a:pt x="10446" y="16136"/>
                  <a:pt x="10050" y="16630"/>
                  <a:pt x="9563" y="16630"/>
                </a:cubicBezTo>
                <a:cubicBezTo>
                  <a:pt x="9075" y="16630"/>
                  <a:pt x="8680" y="16136"/>
                  <a:pt x="8680" y="15526"/>
                </a:cubicBezTo>
                <a:cubicBezTo>
                  <a:pt x="8680" y="14917"/>
                  <a:pt x="9075" y="14423"/>
                  <a:pt x="9563" y="14423"/>
                </a:cubicBezTo>
                <a:close/>
                <a:moveTo>
                  <a:pt x="6580" y="14777"/>
                </a:moveTo>
                <a:cubicBezTo>
                  <a:pt x="6605" y="15211"/>
                  <a:pt x="6661" y="15635"/>
                  <a:pt x="6750" y="16036"/>
                </a:cubicBezTo>
                <a:lnTo>
                  <a:pt x="5140" y="16143"/>
                </a:lnTo>
                <a:cubicBezTo>
                  <a:pt x="5171" y="15789"/>
                  <a:pt x="5208" y="15357"/>
                  <a:pt x="5251" y="14881"/>
                </a:cubicBezTo>
                <a:lnTo>
                  <a:pt x="6580" y="14777"/>
                </a:lnTo>
                <a:close/>
                <a:moveTo>
                  <a:pt x="4226" y="14959"/>
                </a:moveTo>
                <a:cubicBezTo>
                  <a:pt x="4195" y="15312"/>
                  <a:pt x="4162" y="15687"/>
                  <a:pt x="4127" y="16083"/>
                </a:cubicBezTo>
                <a:cubicBezTo>
                  <a:pt x="4124" y="16125"/>
                  <a:pt x="4119" y="16168"/>
                  <a:pt x="4116" y="16210"/>
                </a:cubicBezTo>
                <a:lnTo>
                  <a:pt x="1200" y="16403"/>
                </a:lnTo>
                <a:lnTo>
                  <a:pt x="1107" y="15201"/>
                </a:lnTo>
                <a:lnTo>
                  <a:pt x="4226" y="14959"/>
                </a:lnTo>
                <a:close/>
                <a:moveTo>
                  <a:pt x="4004" y="17483"/>
                </a:moveTo>
                <a:cubicBezTo>
                  <a:pt x="3999" y="17534"/>
                  <a:pt x="3995" y="17569"/>
                  <a:pt x="3994" y="17583"/>
                </a:cubicBezTo>
                <a:cubicBezTo>
                  <a:pt x="3988" y="17619"/>
                  <a:pt x="3983" y="17681"/>
                  <a:pt x="3979" y="17766"/>
                </a:cubicBezTo>
                <a:cubicBezTo>
                  <a:pt x="3921" y="19175"/>
                  <a:pt x="2685" y="19796"/>
                  <a:pt x="1482" y="20065"/>
                </a:cubicBezTo>
                <a:lnTo>
                  <a:pt x="1298" y="17661"/>
                </a:lnTo>
                <a:lnTo>
                  <a:pt x="4004" y="17483"/>
                </a:lnTo>
                <a:close/>
              </a:path>
            </a:pathLst>
          </a:custGeom>
          <a:blipFill>
            <a:blip r:embed="rId5">
              <a:alphaModFix amt="14692"/>
            </a:blip>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67" name="Line"/>
          <p:cNvSpPr/>
          <p:nvPr/>
        </p:nvSpPr>
        <p:spPr>
          <a:xfrm>
            <a:off x="1225904" y="5988684"/>
            <a:ext cx="11099801" cy="1"/>
          </a:xfrm>
          <a:prstGeom prst="line">
            <a:avLst/>
          </a:prstGeom>
          <a:ln w="25400">
            <a:solidFill>
              <a:srgbClr val="000000">
                <a:alpha val="14692"/>
              </a:srgbClr>
            </a:solidFill>
            <a:miter lim="400000"/>
            <a:tailEnd type="triangle"/>
          </a:ln>
        </p:spPr>
        <p:txBody>
          <a:bodyPr lIns="50800" tIns="50800" rIns="50800" bIns="50800" anchor="ctr"/>
          <a:lstStyle/>
          <a:p>
            <a:pPr>
              <a:defRPr sz="2400"/>
            </a:pPr>
          </a:p>
        </p:txBody>
      </p:sp>
      <p:sp>
        <p:nvSpPr>
          <p:cNvPr id="468" name="Cash"/>
          <p:cNvSpPr/>
          <p:nvPr/>
        </p:nvSpPr>
        <p:spPr>
          <a:xfrm>
            <a:off x="10872314" y="5111598"/>
            <a:ext cx="1533005" cy="6287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blipFill>
            <a:blip r:embed="rId6">
              <a:alphaModFix amt="14692"/>
            </a:blip>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69" name="Cash"/>
          <p:cNvSpPr/>
          <p:nvPr/>
        </p:nvSpPr>
        <p:spPr>
          <a:xfrm>
            <a:off x="10420306" y="6238004"/>
            <a:ext cx="1533005" cy="6287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blipFill>
            <a:blip r:embed="rId7">
              <a:alphaModFix amt="14692"/>
            </a:blip>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70" name="Cash"/>
          <p:cNvSpPr/>
          <p:nvPr/>
        </p:nvSpPr>
        <p:spPr>
          <a:xfrm>
            <a:off x="9754454" y="7098158"/>
            <a:ext cx="1533006" cy="6287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blipFill>
            <a:blip r:embed="rId8">
              <a:alphaModFix amt="14692"/>
            </a:blip>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71" name="Cash"/>
          <p:cNvSpPr/>
          <p:nvPr/>
        </p:nvSpPr>
        <p:spPr>
          <a:xfrm>
            <a:off x="2207269" y="7695356"/>
            <a:ext cx="1080750" cy="4432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blipFill>
            <a:blip r:embed="rId9">
              <a:alphaModFix amt="14692"/>
            </a:blip>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72" name="Line"/>
          <p:cNvSpPr/>
          <p:nvPr/>
        </p:nvSpPr>
        <p:spPr>
          <a:xfrm flipV="1">
            <a:off x="2747643" y="6063996"/>
            <a:ext cx="1" cy="1617009"/>
          </a:xfrm>
          <a:prstGeom prst="line">
            <a:avLst/>
          </a:prstGeom>
          <a:ln w="25400">
            <a:solidFill>
              <a:srgbClr val="000000">
                <a:alpha val="14692"/>
              </a:srgbClr>
            </a:solidFill>
            <a:miter lim="400000"/>
            <a:tailEnd type="triangle"/>
          </a:ln>
        </p:spPr>
        <p:txBody>
          <a:bodyPr lIns="50800" tIns="50800" rIns="50800" bIns="50800" anchor="ctr"/>
          <a:lstStyle/>
          <a:p>
            <a:pPr>
              <a:defRPr sz="2400"/>
            </a:pPr>
          </a:p>
        </p:txBody>
      </p:sp>
      <p:sp>
        <p:nvSpPr>
          <p:cNvPr id="473" name="Line"/>
          <p:cNvSpPr/>
          <p:nvPr/>
        </p:nvSpPr>
        <p:spPr>
          <a:xfrm flipV="1">
            <a:off x="6811265" y="3517118"/>
            <a:ext cx="2683141" cy="2387276"/>
          </a:xfrm>
          <a:prstGeom prst="line">
            <a:avLst/>
          </a:prstGeom>
          <a:ln w="25400">
            <a:solidFill>
              <a:srgbClr val="000000">
                <a:alpha val="14692"/>
              </a:srgbClr>
            </a:solidFill>
            <a:miter lim="400000"/>
            <a:tailEnd type="triangle"/>
          </a:ln>
        </p:spPr>
        <p:txBody>
          <a:bodyPr lIns="50800" tIns="50800" rIns="50800" bIns="50800" anchor="ctr"/>
          <a:lstStyle/>
          <a:p>
            <a:pPr>
              <a:defRPr sz="2400"/>
            </a:pPr>
          </a:p>
        </p:txBody>
      </p:sp>
      <p:sp>
        <p:nvSpPr>
          <p:cNvPr id="474" name="Cash"/>
          <p:cNvSpPr/>
          <p:nvPr/>
        </p:nvSpPr>
        <p:spPr>
          <a:xfrm>
            <a:off x="7258359" y="4131807"/>
            <a:ext cx="1533005" cy="6287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blipFill>
            <a:blip r:embed="rId10">
              <a:alphaModFix amt="14692"/>
            </a:blip>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75" name="T-Shirt"/>
          <p:cNvSpPr/>
          <p:nvPr/>
        </p:nvSpPr>
        <p:spPr>
          <a:xfrm>
            <a:off x="9839243" y="2593602"/>
            <a:ext cx="1363428" cy="11602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10" y="0"/>
                </a:moveTo>
                <a:cubicBezTo>
                  <a:pt x="8848" y="248"/>
                  <a:pt x="9130" y="1867"/>
                  <a:pt x="10801" y="1867"/>
                </a:cubicBezTo>
                <a:cubicBezTo>
                  <a:pt x="12488" y="1867"/>
                  <a:pt x="12769" y="235"/>
                  <a:pt x="12802" y="0"/>
                </a:cubicBezTo>
                <a:cubicBezTo>
                  <a:pt x="12753" y="6"/>
                  <a:pt x="12709" y="37"/>
                  <a:pt x="12682" y="50"/>
                </a:cubicBezTo>
                <a:cubicBezTo>
                  <a:pt x="11681" y="666"/>
                  <a:pt x="9914" y="666"/>
                  <a:pt x="8913" y="50"/>
                </a:cubicBezTo>
                <a:cubicBezTo>
                  <a:pt x="8891" y="37"/>
                  <a:pt x="8853" y="13"/>
                  <a:pt x="8810" y="0"/>
                </a:cubicBezTo>
                <a:close/>
                <a:moveTo>
                  <a:pt x="8496" y="81"/>
                </a:moveTo>
                <a:cubicBezTo>
                  <a:pt x="7079" y="564"/>
                  <a:pt x="5219" y="1270"/>
                  <a:pt x="4370" y="1575"/>
                </a:cubicBezTo>
                <a:cubicBezTo>
                  <a:pt x="3905" y="1740"/>
                  <a:pt x="3829" y="1816"/>
                  <a:pt x="3628" y="1962"/>
                </a:cubicBezTo>
                <a:cubicBezTo>
                  <a:pt x="3423" y="2115"/>
                  <a:pt x="3078" y="2606"/>
                  <a:pt x="3078" y="2606"/>
                </a:cubicBezTo>
                <a:lnTo>
                  <a:pt x="0" y="7422"/>
                </a:lnTo>
                <a:lnTo>
                  <a:pt x="3040" y="10466"/>
                </a:lnTo>
                <a:cubicBezTo>
                  <a:pt x="3040" y="10466"/>
                  <a:pt x="5014" y="8382"/>
                  <a:pt x="5051" y="8369"/>
                </a:cubicBezTo>
                <a:cubicBezTo>
                  <a:pt x="5051" y="8547"/>
                  <a:pt x="5051" y="21600"/>
                  <a:pt x="5051" y="21600"/>
                </a:cubicBezTo>
                <a:lnTo>
                  <a:pt x="16549" y="21600"/>
                </a:lnTo>
                <a:cubicBezTo>
                  <a:pt x="16549" y="21600"/>
                  <a:pt x="16549" y="8547"/>
                  <a:pt x="16549" y="8369"/>
                </a:cubicBezTo>
                <a:cubicBezTo>
                  <a:pt x="16586" y="8382"/>
                  <a:pt x="18561" y="10466"/>
                  <a:pt x="18561" y="10466"/>
                </a:cubicBezTo>
                <a:lnTo>
                  <a:pt x="21600" y="7422"/>
                </a:lnTo>
                <a:lnTo>
                  <a:pt x="18522" y="2606"/>
                </a:lnTo>
                <a:cubicBezTo>
                  <a:pt x="18522" y="2606"/>
                  <a:pt x="18177" y="2115"/>
                  <a:pt x="17972" y="1962"/>
                </a:cubicBezTo>
                <a:cubicBezTo>
                  <a:pt x="17771" y="1816"/>
                  <a:pt x="17695" y="1740"/>
                  <a:pt x="17230" y="1575"/>
                </a:cubicBezTo>
                <a:cubicBezTo>
                  <a:pt x="16386" y="1270"/>
                  <a:pt x="14531" y="570"/>
                  <a:pt x="13114" y="87"/>
                </a:cubicBezTo>
                <a:cubicBezTo>
                  <a:pt x="13050" y="462"/>
                  <a:pt x="12650" y="2242"/>
                  <a:pt x="10801" y="2242"/>
                </a:cubicBezTo>
                <a:cubicBezTo>
                  <a:pt x="8946" y="2242"/>
                  <a:pt x="8555" y="450"/>
                  <a:pt x="8496" y="81"/>
                </a:cubicBezTo>
                <a:close/>
              </a:path>
            </a:pathLst>
          </a:custGeom>
          <a:blipFill>
            <a:blip r:embed="rId11">
              <a:alphaModFix amt="14692"/>
            </a:blip>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476" name="Receives financing now"/>
          <p:cNvSpPr txBox="1"/>
          <p:nvPr/>
        </p:nvSpPr>
        <p:spPr>
          <a:xfrm>
            <a:off x="2800947" y="6979202"/>
            <a:ext cx="281076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Receives financing now</a:t>
            </a:r>
          </a:p>
        </p:txBody>
      </p:sp>
      <p:sp>
        <p:nvSpPr>
          <p:cNvPr id="477" name="Generates cashflows later"/>
          <p:cNvSpPr txBox="1"/>
          <p:nvPr/>
        </p:nvSpPr>
        <p:spPr>
          <a:xfrm>
            <a:off x="8988575" y="4470400"/>
            <a:ext cx="306476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Generates cashflows later</a:t>
            </a:r>
          </a:p>
        </p:txBody>
      </p:sp>
      <p:sp>
        <p:nvSpPr>
          <p:cNvPr id="478" name="Issues units (stock)"/>
          <p:cNvSpPr txBox="1"/>
          <p:nvPr/>
        </p:nvSpPr>
        <p:spPr>
          <a:xfrm rot="20955115">
            <a:off x="1457928" y="5328388"/>
            <a:ext cx="2739848" cy="469901"/>
          </a:xfrm>
          <a:prstGeom prst="rect">
            <a:avLst/>
          </a:prstGeom>
          <a:blipFill>
            <a:blip r:embed="rId12"/>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pPr/>
            <a:r>
              <a:t>Issues units (stock)</a:t>
            </a:r>
          </a:p>
        </p:txBody>
      </p:sp>
      <p:sp>
        <p:nvSpPr>
          <p:cNvPr id="479" name="Value increases over time"/>
          <p:cNvSpPr txBox="1"/>
          <p:nvPr/>
        </p:nvSpPr>
        <p:spPr>
          <a:xfrm rot="424001">
            <a:off x="8228015" y="4870422"/>
            <a:ext cx="3598470" cy="469901"/>
          </a:xfrm>
          <a:prstGeom prst="rect">
            <a:avLst/>
          </a:prstGeom>
          <a:blipFill>
            <a:blip r:embed="rId1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pPr/>
            <a:r>
              <a:t>Value increases over time</a:t>
            </a:r>
          </a:p>
        </p:txBody>
      </p:sp>
      <p:sp>
        <p:nvSpPr>
          <p:cNvPr id="480" name="Line"/>
          <p:cNvSpPr/>
          <p:nvPr/>
        </p:nvSpPr>
        <p:spPr>
          <a:xfrm>
            <a:off x="4343699" y="5341024"/>
            <a:ext cx="4864211" cy="1"/>
          </a:xfrm>
          <a:prstGeom prst="line">
            <a:avLst/>
          </a:prstGeom>
          <a:ln w="50800">
            <a:solidFill>
              <a:schemeClr val="accent5"/>
            </a:solidFill>
            <a:miter lim="400000"/>
            <a:tailEnd type="triangle"/>
          </a:ln>
        </p:spPr>
        <p:txBody>
          <a:bodyPr lIns="50800" tIns="50800" rIns="50800" bIns="50800" anchor="ctr"/>
          <a:lstStyle/>
          <a:p>
            <a:pPr>
              <a:defRPr sz="2400"/>
            </a:pPr>
          </a:p>
        </p:txBody>
      </p:sp>
      <p:sp>
        <p:nvSpPr>
          <p:cNvPr id="481" name="Creates a market…"/>
          <p:cNvSpPr txBox="1"/>
          <p:nvPr/>
        </p:nvSpPr>
        <p:spPr>
          <a:xfrm>
            <a:off x="3700118" y="2274243"/>
            <a:ext cx="3612339"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Creates a market</a:t>
            </a:r>
          </a:p>
          <a:p>
            <a:pPr>
              <a:defRPr sz="2400"/>
            </a:pPr>
            <a:r>
              <a:t>(BlockChain)</a:t>
            </a:r>
          </a:p>
        </p:txBody>
      </p:sp>
      <p:sp>
        <p:nvSpPr>
          <p:cNvPr id="482" name="Creates a coin…"/>
          <p:cNvSpPr txBox="1"/>
          <p:nvPr/>
        </p:nvSpPr>
        <p:spPr>
          <a:xfrm>
            <a:off x="9406265" y="2274243"/>
            <a:ext cx="3079243"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Creates a coin</a:t>
            </a:r>
          </a:p>
          <a:p>
            <a:pPr>
              <a:defRPr sz="2400"/>
            </a:pPr>
            <a:r>
              <a:t>(currency)</a:t>
            </a:r>
          </a:p>
        </p:txBody>
      </p:sp>
      <p:sp>
        <p:nvSpPr>
          <p:cNvPr id="483" name="Line"/>
          <p:cNvSpPr/>
          <p:nvPr/>
        </p:nvSpPr>
        <p:spPr>
          <a:xfrm>
            <a:off x="7497309" y="2857210"/>
            <a:ext cx="1724104" cy="1"/>
          </a:xfrm>
          <a:prstGeom prst="line">
            <a:avLst/>
          </a:prstGeom>
          <a:ln w="50800">
            <a:solidFill>
              <a:schemeClr val="accent5"/>
            </a:solidFill>
            <a:miter lim="400000"/>
            <a:tailEnd type="triangle"/>
          </a:ln>
        </p:spPr>
        <p:txBody>
          <a:bodyPr lIns="50800" tIns="50800" rIns="50800" bIns="50800" anchor="ctr"/>
          <a:lstStyle/>
          <a:p>
            <a:pPr>
              <a:defRPr sz="2400"/>
            </a:p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Application: Urban sustainability"/>
          <p:cNvSpPr txBox="1"/>
          <p:nvPr>
            <p:ph type="body" idx="21"/>
          </p:nvPr>
        </p:nvSpPr>
        <p:spPr>
          <a:prstGeom prst="rect">
            <a:avLst/>
          </a:prstGeom>
        </p:spPr>
        <p:txBody>
          <a:bodyPr/>
          <a:lstStyle/>
          <a:p>
            <a:pPr/>
            <a:r>
              <a:t>Application: Urban sustainability</a:t>
            </a:r>
          </a:p>
        </p:txBody>
      </p:sp>
      <p:sp>
        <p:nvSpPr>
          <p:cNvPr id="486" name="The Risk Exchange"/>
          <p:cNvSpPr txBox="1"/>
          <p:nvPr/>
        </p:nvSpPr>
        <p:spPr>
          <a:xfrm>
            <a:off x="4475860" y="4552950"/>
            <a:ext cx="405307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 Risk Exchange</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9" name="Decision making"/>
          <p:cNvSpPr txBox="1"/>
          <p:nvPr>
            <p:ph type="title"/>
          </p:nvPr>
        </p:nvSpPr>
        <p:spPr>
          <a:prstGeom prst="rect">
            <a:avLst/>
          </a:prstGeom>
        </p:spPr>
        <p:txBody>
          <a:bodyPr/>
          <a:lstStyle/>
          <a:p>
            <a:pPr/>
            <a:r>
              <a:t>Decision making</a:t>
            </a:r>
          </a:p>
        </p:txBody>
      </p:sp>
      <p:sp>
        <p:nvSpPr>
          <p:cNvPr id="490" name="$900"/>
          <p:cNvSpPr/>
          <p:nvPr/>
        </p:nvSpPr>
        <p:spPr>
          <a:xfrm>
            <a:off x="4638861" y="3212483"/>
            <a:ext cx="1270001" cy="1270001"/>
          </a:xfrm>
          <a:prstGeom prst="ellipse">
            <a:avLst/>
          </a:prstGeom>
          <a:blipFill>
            <a:blip r:embed="rId2"/>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FFFF"/>
                </a:solidFill>
              </a:defRPr>
            </a:lvl1pPr>
          </a:lstStyle>
          <a:p>
            <a:pPr/>
            <a:r>
              <a:t>$900</a:t>
            </a:r>
          </a:p>
        </p:txBody>
      </p:sp>
      <p:sp>
        <p:nvSpPr>
          <p:cNvPr id="491" name="$1000"/>
          <p:cNvSpPr/>
          <p:nvPr/>
        </p:nvSpPr>
        <p:spPr>
          <a:xfrm>
            <a:off x="4638861" y="5984715"/>
            <a:ext cx="1270001" cy="1270001"/>
          </a:xfrm>
          <a:prstGeom prst="ellipse">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FFFF"/>
                </a:solidFill>
              </a:defRPr>
            </a:lvl1pPr>
          </a:lstStyle>
          <a:p>
            <a:pPr/>
            <a:r>
              <a:t>$1000</a:t>
            </a:r>
          </a:p>
        </p:txBody>
      </p:sp>
      <p:sp>
        <p:nvSpPr>
          <p:cNvPr id="492" name="$0"/>
          <p:cNvSpPr/>
          <p:nvPr/>
        </p:nvSpPr>
        <p:spPr>
          <a:xfrm>
            <a:off x="4638861" y="7506272"/>
            <a:ext cx="1270001" cy="1270001"/>
          </a:xfrm>
          <a:prstGeom prst="ellipse">
            <a:avLst/>
          </a:prstGeom>
          <a:blipFill>
            <a:blip r:embed="rId4"/>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FFFF"/>
                </a:solidFill>
              </a:defRPr>
            </a:lvl1pPr>
          </a:lstStyle>
          <a:p>
            <a:pPr/>
            <a:r>
              <a:t>$0</a:t>
            </a:r>
          </a:p>
        </p:txBody>
      </p:sp>
      <p:sp>
        <p:nvSpPr>
          <p:cNvPr id="493" name="Choice A:"/>
          <p:cNvSpPr txBox="1"/>
          <p:nvPr/>
        </p:nvSpPr>
        <p:spPr>
          <a:xfrm>
            <a:off x="958961" y="3523633"/>
            <a:ext cx="212186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Choice A:</a:t>
            </a:r>
          </a:p>
        </p:txBody>
      </p:sp>
      <p:sp>
        <p:nvSpPr>
          <p:cNvPr id="494" name="Choice B:"/>
          <p:cNvSpPr txBox="1"/>
          <p:nvPr/>
        </p:nvSpPr>
        <p:spPr>
          <a:xfrm>
            <a:off x="958961" y="6904601"/>
            <a:ext cx="212186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Choice B:</a:t>
            </a:r>
          </a:p>
        </p:txBody>
      </p:sp>
      <p:cxnSp>
        <p:nvCxnSpPr>
          <p:cNvPr id="495" name="Connection Line"/>
          <p:cNvCxnSpPr>
            <a:stCxn id="493" idx="0"/>
            <a:endCxn id="490" idx="0"/>
          </p:cNvCxnSpPr>
          <p:nvPr/>
        </p:nvCxnSpPr>
        <p:spPr>
          <a:xfrm>
            <a:off x="2019894" y="3847483"/>
            <a:ext cx="3253968" cy="1"/>
          </a:xfrm>
          <a:prstGeom prst="straightConnector1">
            <a:avLst/>
          </a:prstGeom>
          <a:ln w="25400">
            <a:solidFill>
              <a:srgbClr val="000000"/>
            </a:solidFill>
            <a:miter lim="400000"/>
            <a:tailEnd type="triangle"/>
          </a:ln>
        </p:spPr>
      </p:cxnSp>
      <p:cxnSp>
        <p:nvCxnSpPr>
          <p:cNvPr id="496" name="Connection Line"/>
          <p:cNvCxnSpPr>
            <a:stCxn id="494" idx="0"/>
            <a:endCxn id="491" idx="0"/>
          </p:cNvCxnSpPr>
          <p:nvPr/>
        </p:nvCxnSpPr>
        <p:spPr>
          <a:xfrm flipV="1">
            <a:off x="2019894" y="6619715"/>
            <a:ext cx="3253968" cy="608737"/>
          </a:xfrm>
          <a:prstGeom prst="straightConnector1">
            <a:avLst/>
          </a:prstGeom>
          <a:ln w="25400">
            <a:solidFill>
              <a:srgbClr val="000000"/>
            </a:solidFill>
            <a:miter lim="400000"/>
            <a:tailEnd type="triangle"/>
          </a:ln>
        </p:spPr>
      </p:cxnSp>
      <p:cxnSp>
        <p:nvCxnSpPr>
          <p:cNvPr id="497" name="Connection Line"/>
          <p:cNvCxnSpPr>
            <a:stCxn id="494" idx="0"/>
            <a:endCxn id="492" idx="0"/>
          </p:cNvCxnSpPr>
          <p:nvPr/>
        </p:nvCxnSpPr>
        <p:spPr>
          <a:xfrm>
            <a:off x="2019894" y="7228451"/>
            <a:ext cx="3253968" cy="912822"/>
          </a:xfrm>
          <a:prstGeom prst="straightConnector1">
            <a:avLst/>
          </a:prstGeom>
          <a:ln w="25400">
            <a:solidFill>
              <a:srgbClr val="000000"/>
            </a:solidFill>
            <a:miter lim="400000"/>
            <a:tailEnd type="triangle"/>
          </a:ln>
        </p:spPr>
      </p:cxnSp>
      <p:sp>
        <p:nvSpPr>
          <p:cNvPr id="498" name="100%"/>
          <p:cNvSpPr txBox="1"/>
          <p:nvPr/>
        </p:nvSpPr>
        <p:spPr>
          <a:xfrm>
            <a:off x="3477955" y="3456129"/>
            <a:ext cx="76377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100%</a:t>
            </a:r>
          </a:p>
        </p:txBody>
      </p:sp>
      <p:sp>
        <p:nvSpPr>
          <p:cNvPr id="499" name="90%"/>
          <p:cNvSpPr txBox="1"/>
          <p:nvPr/>
        </p:nvSpPr>
        <p:spPr>
          <a:xfrm>
            <a:off x="3381986" y="6416515"/>
            <a:ext cx="62255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90%</a:t>
            </a:r>
          </a:p>
        </p:txBody>
      </p:sp>
      <p:sp>
        <p:nvSpPr>
          <p:cNvPr id="500" name="10%"/>
          <p:cNvSpPr txBox="1"/>
          <p:nvPr/>
        </p:nvSpPr>
        <p:spPr>
          <a:xfrm>
            <a:off x="3381986" y="7938072"/>
            <a:ext cx="62255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10%</a:t>
            </a:r>
          </a:p>
        </p:txBody>
      </p:sp>
      <p:sp>
        <p:nvSpPr>
          <p:cNvPr id="501" name="Game 1"/>
          <p:cNvSpPr txBox="1"/>
          <p:nvPr/>
        </p:nvSpPr>
        <p:spPr>
          <a:xfrm>
            <a:off x="907013" y="2259785"/>
            <a:ext cx="1198475" cy="469901"/>
          </a:xfrm>
          <a:prstGeom prst="rect">
            <a:avLst/>
          </a:prstGeom>
          <a:blipFill>
            <a:blip r:embed="rId5"/>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pPr/>
            <a:r>
              <a:t>Game 1</a:t>
            </a:r>
          </a:p>
        </p:txBody>
      </p:sp>
      <p:sp>
        <p:nvSpPr>
          <p:cNvPr id="502" name="$-900"/>
          <p:cNvSpPr/>
          <p:nvPr/>
        </p:nvSpPr>
        <p:spPr>
          <a:xfrm>
            <a:off x="11146795" y="3295212"/>
            <a:ext cx="1270001" cy="1270001"/>
          </a:xfrm>
          <a:prstGeom prst="ellipse">
            <a:avLst/>
          </a:prstGeom>
          <a:blipFill>
            <a:blip r:embed="rId6"/>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FFFF"/>
                </a:solidFill>
              </a:defRPr>
            </a:lvl1pPr>
          </a:lstStyle>
          <a:p>
            <a:pPr/>
            <a:r>
              <a:t>$-900</a:t>
            </a:r>
          </a:p>
        </p:txBody>
      </p:sp>
      <p:sp>
        <p:nvSpPr>
          <p:cNvPr id="503" name="$-1000"/>
          <p:cNvSpPr/>
          <p:nvPr/>
        </p:nvSpPr>
        <p:spPr>
          <a:xfrm>
            <a:off x="11146795" y="6067443"/>
            <a:ext cx="1270001" cy="1270001"/>
          </a:xfrm>
          <a:prstGeom prst="ellipse">
            <a:avLst/>
          </a:prstGeom>
          <a:blipFill>
            <a:blip r:embed="rId7"/>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FFFF"/>
                </a:solidFill>
              </a:defRPr>
            </a:lvl1pPr>
          </a:lstStyle>
          <a:p>
            <a:pPr/>
            <a:r>
              <a:t>$-1000</a:t>
            </a:r>
          </a:p>
        </p:txBody>
      </p:sp>
      <p:sp>
        <p:nvSpPr>
          <p:cNvPr id="504" name="$0"/>
          <p:cNvSpPr/>
          <p:nvPr/>
        </p:nvSpPr>
        <p:spPr>
          <a:xfrm>
            <a:off x="11146795" y="7589001"/>
            <a:ext cx="1270001" cy="1270001"/>
          </a:xfrm>
          <a:prstGeom prst="ellipse">
            <a:avLst/>
          </a:prstGeom>
          <a:blipFill>
            <a:blip r:embed="rId8"/>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FFFF"/>
                </a:solidFill>
              </a:defRPr>
            </a:lvl1pPr>
          </a:lstStyle>
          <a:p>
            <a:pPr/>
            <a:r>
              <a:t>$0</a:t>
            </a:r>
          </a:p>
        </p:txBody>
      </p:sp>
      <p:sp>
        <p:nvSpPr>
          <p:cNvPr id="505" name="Choice A:"/>
          <p:cNvSpPr txBox="1"/>
          <p:nvPr/>
        </p:nvSpPr>
        <p:spPr>
          <a:xfrm>
            <a:off x="7466895" y="3606362"/>
            <a:ext cx="212186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Choice A:</a:t>
            </a:r>
          </a:p>
        </p:txBody>
      </p:sp>
      <p:sp>
        <p:nvSpPr>
          <p:cNvPr id="506" name="Choice B:"/>
          <p:cNvSpPr txBox="1"/>
          <p:nvPr/>
        </p:nvSpPr>
        <p:spPr>
          <a:xfrm>
            <a:off x="7466895" y="6987329"/>
            <a:ext cx="212186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Choice B:</a:t>
            </a:r>
          </a:p>
        </p:txBody>
      </p:sp>
      <p:cxnSp>
        <p:nvCxnSpPr>
          <p:cNvPr id="507" name="Connection Line"/>
          <p:cNvCxnSpPr>
            <a:stCxn id="505" idx="0"/>
            <a:endCxn id="502" idx="0"/>
          </p:cNvCxnSpPr>
          <p:nvPr/>
        </p:nvCxnSpPr>
        <p:spPr>
          <a:xfrm>
            <a:off x="8527828" y="3930212"/>
            <a:ext cx="3253968" cy="1"/>
          </a:xfrm>
          <a:prstGeom prst="straightConnector1">
            <a:avLst/>
          </a:prstGeom>
          <a:ln w="25400">
            <a:solidFill>
              <a:srgbClr val="000000"/>
            </a:solidFill>
            <a:miter lim="400000"/>
            <a:tailEnd type="triangle"/>
          </a:ln>
        </p:spPr>
      </p:cxnSp>
      <p:cxnSp>
        <p:nvCxnSpPr>
          <p:cNvPr id="508" name="Connection Line"/>
          <p:cNvCxnSpPr>
            <a:stCxn id="506" idx="0"/>
            <a:endCxn id="503" idx="0"/>
          </p:cNvCxnSpPr>
          <p:nvPr/>
        </p:nvCxnSpPr>
        <p:spPr>
          <a:xfrm flipV="1">
            <a:off x="8527828" y="6702443"/>
            <a:ext cx="3253968" cy="608737"/>
          </a:xfrm>
          <a:prstGeom prst="straightConnector1">
            <a:avLst/>
          </a:prstGeom>
          <a:ln w="25400">
            <a:solidFill>
              <a:srgbClr val="000000"/>
            </a:solidFill>
            <a:miter lim="400000"/>
            <a:tailEnd type="triangle"/>
          </a:ln>
        </p:spPr>
      </p:cxnSp>
      <p:cxnSp>
        <p:nvCxnSpPr>
          <p:cNvPr id="509" name="Connection Line"/>
          <p:cNvCxnSpPr>
            <a:stCxn id="506" idx="0"/>
            <a:endCxn id="504" idx="0"/>
          </p:cNvCxnSpPr>
          <p:nvPr/>
        </p:nvCxnSpPr>
        <p:spPr>
          <a:xfrm>
            <a:off x="8527828" y="7311179"/>
            <a:ext cx="3253968" cy="912823"/>
          </a:xfrm>
          <a:prstGeom prst="straightConnector1">
            <a:avLst/>
          </a:prstGeom>
          <a:ln w="25400">
            <a:solidFill>
              <a:srgbClr val="000000"/>
            </a:solidFill>
            <a:miter lim="400000"/>
            <a:tailEnd type="triangle"/>
          </a:ln>
        </p:spPr>
      </p:cxnSp>
      <p:sp>
        <p:nvSpPr>
          <p:cNvPr id="510" name="100%"/>
          <p:cNvSpPr txBox="1"/>
          <p:nvPr/>
        </p:nvSpPr>
        <p:spPr>
          <a:xfrm>
            <a:off x="9985889" y="3538857"/>
            <a:ext cx="76377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100%</a:t>
            </a:r>
          </a:p>
        </p:txBody>
      </p:sp>
      <p:sp>
        <p:nvSpPr>
          <p:cNvPr id="511" name="90%"/>
          <p:cNvSpPr txBox="1"/>
          <p:nvPr/>
        </p:nvSpPr>
        <p:spPr>
          <a:xfrm>
            <a:off x="9889920" y="6499243"/>
            <a:ext cx="62255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90%</a:t>
            </a:r>
          </a:p>
        </p:txBody>
      </p:sp>
      <p:sp>
        <p:nvSpPr>
          <p:cNvPr id="512" name="10%"/>
          <p:cNvSpPr txBox="1"/>
          <p:nvPr/>
        </p:nvSpPr>
        <p:spPr>
          <a:xfrm>
            <a:off x="9889920" y="8020801"/>
            <a:ext cx="62255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10%</a:t>
            </a:r>
          </a:p>
        </p:txBody>
      </p:sp>
      <p:sp>
        <p:nvSpPr>
          <p:cNvPr id="513" name="Game 2"/>
          <p:cNvSpPr txBox="1"/>
          <p:nvPr/>
        </p:nvSpPr>
        <p:spPr>
          <a:xfrm>
            <a:off x="7564083" y="2259785"/>
            <a:ext cx="1198475" cy="469901"/>
          </a:xfrm>
          <a:prstGeom prst="rect">
            <a:avLst/>
          </a:prstGeom>
          <a:blipFill>
            <a:blip r:embed="rId9"/>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pPr/>
            <a:r>
              <a:t>Game 2</a:t>
            </a:r>
          </a:p>
        </p:txBody>
      </p:sp>
      <p:pic>
        <p:nvPicPr>
          <p:cNvPr id="514" name="Line Line" descr="Line Line"/>
          <p:cNvPicPr>
            <a:picLocks noChangeAspect="0"/>
          </p:cNvPicPr>
          <p:nvPr/>
        </p:nvPicPr>
        <p:blipFill>
          <a:blip r:embed="rId10">
            <a:alphaModFix amt="23549"/>
            <a:extLst/>
          </a:blip>
          <a:stretch>
            <a:fillRect/>
          </a:stretch>
        </p:blipFill>
        <p:spPr>
          <a:xfrm rot="16200000">
            <a:off x="3375701" y="5598858"/>
            <a:ext cx="6360351" cy="101601"/>
          </a:xfrm>
          <a:prstGeom prst="rect">
            <a:avLst/>
          </a:prstGeom>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18" name="Game theory"/>
          <p:cNvSpPr txBox="1"/>
          <p:nvPr>
            <p:ph type="title"/>
          </p:nvPr>
        </p:nvSpPr>
        <p:spPr>
          <a:prstGeom prst="rect">
            <a:avLst/>
          </a:prstGeom>
        </p:spPr>
        <p:txBody>
          <a:bodyPr/>
          <a:lstStyle/>
          <a:p>
            <a:pPr/>
            <a:r>
              <a:t>Game theory</a:t>
            </a:r>
          </a:p>
        </p:txBody>
      </p:sp>
      <p:sp>
        <p:nvSpPr>
          <p:cNvPr id="519" name="$900"/>
          <p:cNvSpPr/>
          <p:nvPr/>
        </p:nvSpPr>
        <p:spPr>
          <a:xfrm>
            <a:off x="4638861" y="3212483"/>
            <a:ext cx="1270001" cy="1270001"/>
          </a:xfrm>
          <a:prstGeom prst="ellipse">
            <a:avLst/>
          </a:prstGeom>
          <a:blipFill>
            <a:blip r:embed="rId2">
              <a:alphaModFix amt="23549"/>
            </a:blip>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FFFF"/>
                </a:solidFill>
              </a:defRPr>
            </a:lvl1pPr>
          </a:lstStyle>
          <a:p>
            <a:pPr/>
            <a:r>
              <a:t>$900</a:t>
            </a:r>
          </a:p>
        </p:txBody>
      </p:sp>
      <p:sp>
        <p:nvSpPr>
          <p:cNvPr id="520" name="$1000"/>
          <p:cNvSpPr/>
          <p:nvPr/>
        </p:nvSpPr>
        <p:spPr>
          <a:xfrm>
            <a:off x="4638861" y="5984715"/>
            <a:ext cx="1270001" cy="1270001"/>
          </a:xfrm>
          <a:prstGeom prst="ellipse">
            <a:avLst/>
          </a:prstGeom>
          <a:blipFill>
            <a:blip r:embed="rId3">
              <a:alphaModFix amt="23549"/>
            </a:blip>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FFFF"/>
                </a:solidFill>
              </a:defRPr>
            </a:lvl1pPr>
          </a:lstStyle>
          <a:p>
            <a:pPr/>
            <a:r>
              <a:t>$1000</a:t>
            </a:r>
          </a:p>
        </p:txBody>
      </p:sp>
      <p:sp>
        <p:nvSpPr>
          <p:cNvPr id="521" name="$0"/>
          <p:cNvSpPr/>
          <p:nvPr/>
        </p:nvSpPr>
        <p:spPr>
          <a:xfrm>
            <a:off x="4638861" y="7506272"/>
            <a:ext cx="1270001" cy="1270001"/>
          </a:xfrm>
          <a:prstGeom prst="ellipse">
            <a:avLst/>
          </a:prstGeom>
          <a:blipFill>
            <a:blip r:embed="rId4">
              <a:alphaModFix amt="23549"/>
            </a:blip>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FFFF"/>
                </a:solidFill>
              </a:defRPr>
            </a:lvl1pPr>
          </a:lstStyle>
          <a:p>
            <a:pPr/>
            <a:r>
              <a:t>$0</a:t>
            </a:r>
          </a:p>
        </p:txBody>
      </p:sp>
      <p:sp>
        <p:nvSpPr>
          <p:cNvPr id="522" name="Choice A:"/>
          <p:cNvSpPr txBox="1"/>
          <p:nvPr/>
        </p:nvSpPr>
        <p:spPr>
          <a:xfrm>
            <a:off x="958961" y="3523633"/>
            <a:ext cx="212186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Choice A:</a:t>
            </a:r>
          </a:p>
        </p:txBody>
      </p:sp>
      <p:sp>
        <p:nvSpPr>
          <p:cNvPr id="523" name="Choice B:"/>
          <p:cNvSpPr txBox="1"/>
          <p:nvPr/>
        </p:nvSpPr>
        <p:spPr>
          <a:xfrm>
            <a:off x="958961" y="6904601"/>
            <a:ext cx="212186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Choice B:</a:t>
            </a:r>
          </a:p>
        </p:txBody>
      </p:sp>
      <p:cxnSp>
        <p:nvCxnSpPr>
          <p:cNvPr id="524" name="Connection Line"/>
          <p:cNvCxnSpPr>
            <a:stCxn id="522" idx="0"/>
            <a:endCxn id="519" idx="0"/>
          </p:cNvCxnSpPr>
          <p:nvPr/>
        </p:nvCxnSpPr>
        <p:spPr>
          <a:xfrm>
            <a:off x="2019894" y="3847483"/>
            <a:ext cx="3253968" cy="1"/>
          </a:xfrm>
          <a:prstGeom prst="straightConnector1">
            <a:avLst/>
          </a:prstGeom>
          <a:ln w="25400">
            <a:solidFill>
              <a:srgbClr val="000000"/>
            </a:solidFill>
            <a:miter lim="400000"/>
            <a:tailEnd type="triangle"/>
          </a:ln>
        </p:spPr>
      </p:cxnSp>
      <p:cxnSp>
        <p:nvCxnSpPr>
          <p:cNvPr id="525" name="Connection Line"/>
          <p:cNvCxnSpPr>
            <a:stCxn id="523" idx="0"/>
            <a:endCxn id="520" idx="0"/>
          </p:cNvCxnSpPr>
          <p:nvPr/>
        </p:nvCxnSpPr>
        <p:spPr>
          <a:xfrm flipV="1">
            <a:off x="2019894" y="6619715"/>
            <a:ext cx="3253968" cy="608737"/>
          </a:xfrm>
          <a:prstGeom prst="straightConnector1">
            <a:avLst/>
          </a:prstGeom>
          <a:ln w="25400">
            <a:solidFill>
              <a:srgbClr val="000000"/>
            </a:solidFill>
            <a:miter lim="400000"/>
            <a:tailEnd type="triangle"/>
          </a:ln>
        </p:spPr>
      </p:cxnSp>
      <p:cxnSp>
        <p:nvCxnSpPr>
          <p:cNvPr id="526" name="Connection Line"/>
          <p:cNvCxnSpPr>
            <a:stCxn id="523" idx="0"/>
            <a:endCxn id="521" idx="0"/>
          </p:cNvCxnSpPr>
          <p:nvPr/>
        </p:nvCxnSpPr>
        <p:spPr>
          <a:xfrm>
            <a:off x="2019894" y="7228451"/>
            <a:ext cx="3253968" cy="912822"/>
          </a:xfrm>
          <a:prstGeom prst="straightConnector1">
            <a:avLst/>
          </a:prstGeom>
          <a:ln w="25400">
            <a:solidFill>
              <a:srgbClr val="000000"/>
            </a:solidFill>
            <a:miter lim="400000"/>
            <a:tailEnd type="triangle"/>
          </a:ln>
        </p:spPr>
      </p:cxnSp>
      <p:sp>
        <p:nvSpPr>
          <p:cNvPr id="527" name="100%"/>
          <p:cNvSpPr txBox="1"/>
          <p:nvPr/>
        </p:nvSpPr>
        <p:spPr>
          <a:xfrm>
            <a:off x="3477955" y="3456129"/>
            <a:ext cx="76377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100%</a:t>
            </a:r>
          </a:p>
        </p:txBody>
      </p:sp>
      <p:sp>
        <p:nvSpPr>
          <p:cNvPr id="528" name="90%"/>
          <p:cNvSpPr txBox="1"/>
          <p:nvPr/>
        </p:nvSpPr>
        <p:spPr>
          <a:xfrm>
            <a:off x="3381986" y="6416515"/>
            <a:ext cx="62255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90%</a:t>
            </a:r>
          </a:p>
        </p:txBody>
      </p:sp>
      <p:sp>
        <p:nvSpPr>
          <p:cNvPr id="529" name="10%"/>
          <p:cNvSpPr txBox="1"/>
          <p:nvPr/>
        </p:nvSpPr>
        <p:spPr>
          <a:xfrm>
            <a:off x="3381986" y="7938072"/>
            <a:ext cx="62255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10%</a:t>
            </a:r>
          </a:p>
        </p:txBody>
      </p:sp>
      <p:sp>
        <p:nvSpPr>
          <p:cNvPr id="530" name="$-900"/>
          <p:cNvSpPr/>
          <p:nvPr/>
        </p:nvSpPr>
        <p:spPr>
          <a:xfrm>
            <a:off x="11146795" y="3295212"/>
            <a:ext cx="1270001" cy="1270001"/>
          </a:xfrm>
          <a:prstGeom prst="ellipse">
            <a:avLst/>
          </a:prstGeom>
          <a:blipFill>
            <a:blip r:embed="rId5">
              <a:alphaModFix amt="23549"/>
            </a:blip>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FFFF"/>
                </a:solidFill>
              </a:defRPr>
            </a:lvl1pPr>
          </a:lstStyle>
          <a:p>
            <a:pPr/>
            <a:r>
              <a:t>$-900</a:t>
            </a:r>
          </a:p>
        </p:txBody>
      </p:sp>
      <p:sp>
        <p:nvSpPr>
          <p:cNvPr id="531" name="$-1000"/>
          <p:cNvSpPr/>
          <p:nvPr/>
        </p:nvSpPr>
        <p:spPr>
          <a:xfrm>
            <a:off x="11146795" y="6067443"/>
            <a:ext cx="1270001" cy="1270001"/>
          </a:xfrm>
          <a:prstGeom prst="ellipse">
            <a:avLst/>
          </a:prstGeom>
          <a:blipFill>
            <a:blip r:embed="rId6">
              <a:alphaModFix amt="23549"/>
            </a:blip>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FFFF"/>
                </a:solidFill>
              </a:defRPr>
            </a:lvl1pPr>
          </a:lstStyle>
          <a:p>
            <a:pPr/>
            <a:r>
              <a:t>$-1000</a:t>
            </a:r>
          </a:p>
        </p:txBody>
      </p:sp>
      <p:sp>
        <p:nvSpPr>
          <p:cNvPr id="532" name="$0"/>
          <p:cNvSpPr/>
          <p:nvPr/>
        </p:nvSpPr>
        <p:spPr>
          <a:xfrm>
            <a:off x="11146795" y="7589001"/>
            <a:ext cx="1270001" cy="1270001"/>
          </a:xfrm>
          <a:prstGeom prst="ellipse">
            <a:avLst/>
          </a:prstGeom>
          <a:blipFill>
            <a:blip r:embed="rId7">
              <a:alphaModFix amt="23549"/>
            </a:blip>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FFFF"/>
                </a:solidFill>
              </a:defRPr>
            </a:lvl1pPr>
          </a:lstStyle>
          <a:p>
            <a:pPr/>
            <a:r>
              <a:t>$0</a:t>
            </a:r>
          </a:p>
        </p:txBody>
      </p:sp>
      <p:sp>
        <p:nvSpPr>
          <p:cNvPr id="533" name="Choice A:"/>
          <p:cNvSpPr txBox="1"/>
          <p:nvPr/>
        </p:nvSpPr>
        <p:spPr>
          <a:xfrm>
            <a:off x="7466895" y="3606362"/>
            <a:ext cx="212186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Choice A:</a:t>
            </a:r>
          </a:p>
        </p:txBody>
      </p:sp>
      <p:sp>
        <p:nvSpPr>
          <p:cNvPr id="534" name="Choice B:"/>
          <p:cNvSpPr txBox="1"/>
          <p:nvPr/>
        </p:nvSpPr>
        <p:spPr>
          <a:xfrm>
            <a:off x="7466895" y="6987329"/>
            <a:ext cx="212186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Choice B:</a:t>
            </a:r>
          </a:p>
        </p:txBody>
      </p:sp>
      <p:cxnSp>
        <p:nvCxnSpPr>
          <p:cNvPr id="535" name="Connection Line"/>
          <p:cNvCxnSpPr>
            <a:stCxn id="533" idx="0"/>
            <a:endCxn id="530" idx="0"/>
          </p:cNvCxnSpPr>
          <p:nvPr/>
        </p:nvCxnSpPr>
        <p:spPr>
          <a:xfrm>
            <a:off x="8527828" y="3930212"/>
            <a:ext cx="3253968" cy="1"/>
          </a:xfrm>
          <a:prstGeom prst="straightConnector1">
            <a:avLst/>
          </a:prstGeom>
          <a:ln w="25400">
            <a:solidFill>
              <a:srgbClr val="000000"/>
            </a:solidFill>
            <a:miter lim="400000"/>
            <a:tailEnd type="triangle"/>
          </a:ln>
        </p:spPr>
      </p:cxnSp>
      <p:cxnSp>
        <p:nvCxnSpPr>
          <p:cNvPr id="536" name="Connection Line"/>
          <p:cNvCxnSpPr>
            <a:stCxn id="534" idx="0"/>
            <a:endCxn id="531" idx="0"/>
          </p:cNvCxnSpPr>
          <p:nvPr/>
        </p:nvCxnSpPr>
        <p:spPr>
          <a:xfrm flipV="1">
            <a:off x="8527828" y="6702443"/>
            <a:ext cx="3253968" cy="608737"/>
          </a:xfrm>
          <a:prstGeom prst="straightConnector1">
            <a:avLst/>
          </a:prstGeom>
          <a:ln w="25400">
            <a:solidFill>
              <a:srgbClr val="000000"/>
            </a:solidFill>
            <a:miter lim="400000"/>
            <a:tailEnd type="triangle"/>
          </a:ln>
        </p:spPr>
      </p:cxnSp>
      <p:cxnSp>
        <p:nvCxnSpPr>
          <p:cNvPr id="537" name="Connection Line"/>
          <p:cNvCxnSpPr>
            <a:stCxn id="534" idx="0"/>
            <a:endCxn id="532" idx="0"/>
          </p:cNvCxnSpPr>
          <p:nvPr/>
        </p:nvCxnSpPr>
        <p:spPr>
          <a:xfrm>
            <a:off x="8527828" y="7311179"/>
            <a:ext cx="3253968" cy="912823"/>
          </a:xfrm>
          <a:prstGeom prst="straightConnector1">
            <a:avLst/>
          </a:prstGeom>
          <a:ln w="25400">
            <a:solidFill>
              <a:srgbClr val="000000"/>
            </a:solidFill>
            <a:miter lim="400000"/>
            <a:tailEnd type="triangle"/>
          </a:ln>
        </p:spPr>
      </p:cxnSp>
      <p:sp>
        <p:nvSpPr>
          <p:cNvPr id="538" name="100%"/>
          <p:cNvSpPr txBox="1"/>
          <p:nvPr/>
        </p:nvSpPr>
        <p:spPr>
          <a:xfrm>
            <a:off x="9985889" y="3538857"/>
            <a:ext cx="76377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100%</a:t>
            </a:r>
          </a:p>
        </p:txBody>
      </p:sp>
      <p:sp>
        <p:nvSpPr>
          <p:cNvPr id="539" name="90%"/>
          <p:cNvSpPr txBox="1"/>
          <p:nvPr/>
        </p:nvSpPr>
        <p:spPr>
          <a:xfrm>
            <a:off x="9889920" y="6499243"/>
            <a:ext cx="62255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90%</a:t>
            </a:r>
          </a:p>
        </p:txBody>
      </p:sp>
      <p:sp>
        <p:nvSpPr>
          <p:cNvPr id="540" name="10%"/>
          <p:cNvSpPr txBox="1"/>
          <p:nvPr/>
        </p:nvSpPr>
        <p:spPr>
          <a:xfrm>
            <a:off x="9889920" y="8020801"/>
            <a:ext cx="62255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10%</a:t>
            </a:r>
          </a:p>
        </p:txBody>
      </p:sp>
      <p:pic>
        <p:nvPicPr>
          <p:cNvPr id="541" name="Line Line" descr="Line Line"/>
          <p:cNvPicPr>
            <a:picLocks noChangeAspect="0"/>
          </p:cNvPicPr>
          <p:nvPr/>
        </p:nvPicPr>
        <p:blipFill>
          <a:blip r:embed="rId8">
            <a:alphaModFix amt="23549"/>
            <a:extLst/>
          </a:blip>
          <a:stretch>
            <a:fillRect/>
          </a:stretch>
        </p:blipFill>
        <p:spPr>
          <a:xfrm rot="16200000">
            <a:off x="3375701" y="5598858"/>
            <a:ext cx="6360351" cy="101601"/>
          </a:xfrm>
          <a:prstGeom prst="rect">
            <a:avLst/>
          </a:prstGeom>
        </p:spPr>
      </p:pic>
      <p:sp>
        <p:nvSpPr>
          <p:cNvPr id="543" name="Same Game!"/>
          <p:cNvSpPr txBox="1"/>
          <p:nvPr/>
        </p:nvSpPr>
        <p:spPr>
          <a:xfrm>
            <a:off x="5601090" y="2240112"/>
            <a:ext cx="1909573" cy="469901"/>
          </a:xfrm>
          <a:prstGeom prst="rect">
            <a:avLst/>
          </a:prstGeom>
          <a:blipFill>
            <a:blip r:embed="rId9"/>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pPr/>
            <a:r>
              <a:t>Same Game!</a:t>
            </a:r>
          </a:p>
        </p:txBody>
      </p:sp>
      <p:grpSp>
        <p:nvGrpSpPr>
          <p:cNvPr id="546" name="Two Players"/>
          <p:cNvGrpSpPr/>
          <p:nvPr/>
        </p:nvGrpSpPr>
        <p:grpSpPr>
          <a:xfrm>
            <a:off x="5130698" y="4891120"/>
            <a:ext cx="2743404" cy="850901"/>
            <a:chOff x="0" y="0"/>
            <a:chExt cx="2743403" cy="850900"/>
          </a:xfrm>
        </p:grpSpPr>
        <p:sp>
          <p:nvSpPr>
            <p:cNvPr id="545" name="Two Players"/>
            <p:cNvSpPr txBox="1"/>
            <p:nvPr/>
          </p:nvSpPr>
          <p:spPr>
            <a:xfrm>
              <a:off x="50799" y="50800"/>
              <a:ext cx="2641805" cy="749300"/>
            </a:xfrm>
            <a:prstGeom prst="rect">
              <a:avLst/>
            </a:prstGeom>
            <a:no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Two Players</a:t>
              </a:r>
            </a:p>
          </p:txBody>
        </p:sp>
        <p:pic>
          <p:nvPicPr>
            <p:cNvPr id="544" name="Two Players Two Players" descr="Two Players Two Players"/>
            <p:cNvPicPr>
              <a:picLocks noChangeAspect="0"/>
            </p:cNvPicPr>
            <p:nvPr/>
          </p:nvPicPr>
          <p:blipFill>
            <a:blip r:embed="rId10">
              <a:extLst/>
            </a:blip>
            <a:stretch>
              <a:fillRect/>
            </a:stretch>
          </p:blipFill>
          <p:spPr>
            <a:xfrm>
              <a:off x="-1" y="0"/>
              <a:ext cx="2743405" cy="850900"/>
            </a:xfrm>
            <a:prstGeom prst="rect">
              <a:avLst/>
            </a:prstGeom>
            <a:effectLst/>
          </p:spPr>
        </p:pic>
      </p:grpSp>
      <p:sp>
        <p:nvSpPr>
          <p:cNvPr id="547" name="1"/>
          <p:cNvSpPr/>
          <p:nvPr/>
        </p:nvSpPr>
        <p:spPr>
          <a:xfrm>
            <a:off x="2248191" y="4681570"/>
            <a:ext cx="1270001" cy="1270001"/>
          </a:xfrm>
          <a:prstGeom prst="roundRect">
            <a:avLst>
              <a:gd name="adj" fmla="val 15000"/>
            </a:avLst>
          </a:prstGeom>
          <a:blipFill>
            <a:blip r:embed="rId11"/>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FFFF"/>
                </a:solidFill>
              </a:defRPr>
            </a:lvl1pPr>
          </a:lstStyle>
          <a:p>
            <a:pPr/>
            <a:r>
              <a:t>1</a:t>
            </a:r>
          </a:p>
        </p:txBody>
      </p:sp>
      <p:sp>
        <p:nvSpPr>
          <p:cNvPr id="548" name="2"/>
          <p:cNvSpPr/>
          <p:nvPr/>
        </p:nvSpPr>
        <p:spPr>
          <a:xfrm>
            <a:off x="9486608" y="4681570"/>
            <a:ext cx="1270001" cy="1270001"/>
          </a:xfrm>
          <a:prstGeom prst="roundRect">
            <a:avLst>
              <a:gd name="adj" fmla="val 15000"/>
            </a:avLst>
          </a:prstGeom>
          <a:blipFill>
            <a:blip r:embed="rId12"/>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FFFFFF"/>
                </a:solidFill>
              </a:defRPr>
            </a:lvl1pPr>
          </a:lstStyle>
          <a:p>
            <a:pPr/>
            <a:r>
              <a:t>2</a:t>
            </a:r>
          </a:p>
        </p:txBody>
      </p:sp>
      <p:sp>
        <p:nvSpPr>
          <p:cNvPr id="549" name="If they disagree on the value…"/>
          <p:cNvSpPr txBox="1"/>
          <p:nvPr/>
        </p:nvSpPr>
        <p:spPr>
          <a:xfrm>
            <a:off x="4638861" y="6892079"/>
            <a:ext cx="3971545" cy="838201"/>
          </a:xfrm>
          <a:prstGeom prst="rect">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If they disagree on the value</a:t>
            </a:r>
          </a:p>
          <a:p>
            <a:pPr>
              <a:defRPr sz="2400"/>
            </a:pPr>
            <a:r>
              <a:t>they trade with each other</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China and Babylonia"/>
          <p:cNvSpPr txBox="1"/>
          <p:nvPr>
            <p:ph type="body" idx="21"/>
          </p:nvPr>
        </p:nvSpPr>
        <p:spPr>
          <a:prstGeom prst="rect">
            <a:avLst/>
          </a:prstGeom>
        </p:spPr>
        <p:txBody>
          <a:bodyPr/>
          <a:lstStyle/>
          <a:p>
            <a:pPr/>
            <a:r>
              <a:t>China and Babylonia</a:t>
            </a:r>
          </a:p>
        </p:txBody>
      </p:sp>
      <p:sp>
        <p:nvSpPr>
          <p:cNvPr id="552" name="Code of Hammurabi, c. 1750 BC…"/>
          <p:cNvSpPr txBox="1"/>
          <p:nvPr>
            <p:ph type="body" sz="half" idx="1"/>
          </p:nvPr>
        </p:nvSpPr>
        <p:spPr>
          <a:prstGeom prst="rect">
            <a:avLst/>
          </a:prstGeom>
        </p:spPr>
        <p:txBody>
          <a:bodyPr/>
          <a:lstStyle/>
          <a:p>
            <a:pPr/>
            <a:r>
              <a:t>Code of Hammurabi, c. 1750 BC</a:t>
            </a:r>
          </a:p>
          <a:p>
            <a:pPr/>
            <a:r>
              <a:t>If a merchant received a loan to fund his shipment, he would pay the lender an additional sum in exchange for the lender's guarantee to cancel the loan should the shipment be stolen or lost at sea. </a:t>
            </a:r>
          </a:p>
        </p:txBody>
      </p:sp>
      <p:pic>
        <p:nvPicPr>
          <p:cNvPr id="553" name="Image" descr="Image"/>
          <p:cNvPicPr>
            <a:picLocks noChangeAspect="1"/>
          </p:cNvPicPr>
          <p:nvPr/>
        </p:nvPicPr>
        <p:blipFill>
          <a:blip r:embed="rId2">
            <a:extLst/>
          </a:blip>
          <a:srcRect l="0" t="12499" r="0" b="12499"/>
          <a:stretch>
            <a:fillRect/>
          </a:stretch>
        </p:blipFill>
        <p:spPr>
          <a:xfrm>
            <a:off x="7256677" y="3584971"/>
            <a:ext cx="5764586" cy="432344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Screen Shot 2020-12-29 at 12.25.42 PM.png" descr="Screen Shot 2020-12-29 at 12.25.42 PM.png"/>
          <p:cNvPicPr>
            <a:picLocks noChangeAspect="1"/>
          </p:cNvPicPr>
          <p:nvPr/>
        </p:nvPicPr>
        <p:blipFill>
          <a:blip r:embed="rId2">
            <a:extLst/>
          </a:blip>
          <a:stretch>
            <a:fillRect/>
          </a:stretch>
        </p:blipFill>
        <p:spPr>
          <a:xfrm>
            <a:off x="1060075" y="3816955"/>
            <a:ext cx="10884650" cy="4693604"/>
          </a:xfrm>
          <a:prstGeom prst="rect">
            <a:avLst/>
          </a:prstGeom>
          <a:ln w="12700">
            <a:miter lim="400000"/>
          </a:ln>
        </p:spPr>
      </p:pic>
      <p:sp>
        <p:nvSpPr>
          <p:cNvPr id="173" name="Socially responsible investing"/>
          <p:cNvSpPr txBox="1"/>
          <p:nvPr>
            <p:ph type="body" idx="21"/>
          </p:nvPr>
        </p:nvSpPr>
        <p:spPr>
          <a:prstGeom prst="rect">
            <a:avLst/>
          </a:prstGeom>
        </p:spPr>
        <p:txBody>
          <a:bodyPr/>
          <a:lstStyle/>
          <a:p>
            <a:pPr/>
            <a:r>
              <a:t>Socially responsible investing</a:t>
            </a:r>
          </a:p>
        </p:txBody>
      </p:sp>
      <p:sp>
        <p:nvSpPr>
          <p:cNvPr id="174" name="May 24, 1990"/>
          <p:cNvSpPr txBox="1"/>
          <p:nvPr/>
        </p:nvSpPr>
        <p:spPr>
          <a:xfrm>
            <a:off x="10507423" y="2992188"/>
            <a:ext cx="1961085" cy="469901"/>
          </a:xfrm>
          <a:prstGeom prst="rect">
            <a:avLst/>
          </a:prstGeom>
          <a:blipFill>
            <a:blip r:embed="rId3"/>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pPr/>
            <a:r>
              <a:t>May 24, 1990</a:t>
            </a:r>
          </a:p>
        </p:txBody>
      </p:sp>
      <p:pic>
        <p:nvPicPr>
          <p:cNvPr id="175" name="Line Line" descr="Line Line"/>
          <p:cNvPicPr>
            <a:picLocks noChangeAspect="0"/>
          </p:cNvPicPr>
          <p:nvPr/>
        </p:nvPicPr>
        <p:blipFill>
          <a:blip r:embed="rId4">
            <a:alphaModFix amt="49798"/>
            <a:extLst/>
          </a:blip>
          <a:stretch>
            <a:fillRect/>
          </a:stretch>
        </p:blipFill>
        <p:spPr>
          <a:xfrm>
            <a:off x="817852" y="5483092"/>
            <a:ext cx="3967145" cy="457201"/>
          </a:xfrm>
          <a:prstGeom prst="rect">
            <a:avLst/>
          </a:prstGeom>
        </p:spPr>
      </p:pic>
      <p:pic>
        <p:nvPicPr>
          <p:cNvPr id="177" name="Line Line" descr="Line Line"/>
          <p:cNvPicPr>
            <a:picLocks noChangeAspect="0"/>
          </p:cNvPicPr>
          <p:nvPr/>
        </p:nvPicPr>
        <p:blipFill>
          <a:blip r:embed="rId4">
            <a:alphaModFix amt="49798"/>
            <a:extLst/>
          </a:blip>
          <a:stretch>
            <a:fillRect/>
          </a:stretch>
        </p:blipFill>
        <p:spPr>
          <a:xfrm>
            <a:off x="8258582" y="7609022"/>
            <a:ext cx="3967145" cy="457201"/>
          </a:xfrm>
          <a:prstGeom prst="rect">
            <a:avLst/>
          </a:prstGeom>
        </p:spPr>
      </p:pic>
      <p:pic>
        <p:nvPicPr>
          <p:cNvPr id="179" name="Oval Oval" descr="Oval Oval"/>
          <p:cNvPicPr>
            <a:picLocks noChangeAspect="0"/>
          </p:cNvPicPr>
          <p:nvPr/>
        </p:nvPicPr>
        <p:blipFill>
          <a:blip r:embed="rId5">
            <a:extLst/>
          </a:blip>
          <a:stretch>
            <a:fillRect/>
          </a:stretch>
        </p:blipFill>
        <p:spPr>
          <a:xfrm>
            <a:off x="763501" y="7529446"/>
            <a:ext cx="4075848" cy="1154419"/>
          </a:xfrm>
          <a:prstGeom prst="rect">
            <a:avLst/>
          </a:prstGeom>
          <a:effectLst>
            <a:outerShdw sx="100000" sy="100000" kx="0" ky="0" algn="b" rotWithShape="0" blurRad="38100" dist="25400" dir="5400000">
              <a:srgbClr val="000000">
                <a:alpha val="50000"/>
              </a:srgbClr>
            </a:outerShdw>
          </a:effectLst>
        </p:spPr>
      </p:pic>
      <p:pic>
        <p:nvPicPr>
          <p:cNvPr id="180" name="Oval Oval" descr="Oval Oval"/>
          <p:cNvPicPr>
            <a:picLocks noChangeAspect="0"/>
          </p:cNvPicPr>
          <p:nvPr/>
        </p:nvPicPr>
        <p:blipFill>
          <a:blip r:embed="rId6">
            <a:extLst/>
          </a:blip>
          <a:stretch>
            <a:fillRect/>
          </a:stretch>
        </p:blipFill>
        <p:spPr>
          <a:xfrm>
            <a:off x="4347473" y="6221908"/>
            <a:ext cx="4075848" cy="1038623"/>
          </a:xfrm>
          <a:prstGeom prst="rect">
            <a:avLst/>
          </a:prstGeom>
          <a:effectLst>
            <a:outerShdw sx="100000" sy="100000" kx="0" ky="0" algn="b" rotWithShape="0" blurRad="38100" dist="25400" dir="5400000">
              <a:srgbClr val="000000">
                <a:alpha val="50000"/>
              </a:srgbClr>
            </a:outerShdw>
          </a:effectLst>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Osaka"/>
          <p:cNvSpPr txBox="1"/>
          <p:nvPr>
            <p:ph type="body" idx="21"/>
          </p:nvPr>
        </p:nvSpPr>
        <p:spPr>
          <a:prstGeom prst="rect">
            <a:avLst/>
          </a:prstGeom>
        </p:spPr>
        <p:txBody>
          <a:bodyPr/>
          <a:lstStyle/>
          <a:p>
            <a:pPr/>
            <a:r>
              <a:t>Osaka</a:t>
            </a:r>
          </a:p>
        </p:txBody>
      </p:sp>
      <p:sp>
        <p:nvSpPr>
          <p:cNvPr id="556" name="The Dōjima Rice Exchange (堂島米市場), Osaka…"/>
          <p:cNvSpPr txBox="1"/>
          <p:nvPr>
            <p:ph type="body" sz="half" idx="1"/>
          </p:nvPr>
        </p:nvSpPr>
        <p:spPr>
          <a:xfrm>
            <a:off x="952500" y="2603500"/>
            <a:ext cx="6451597" cy="6286500"/>
          </a:xfrm>
          <a:prstGeom prst="rect">
            <a:avLst/>
          </a:prstGeom>
        </p:spPr>
        <p:txBody>
          <a:bodyPr/>
          <a:lstStyle/>
          <a:p>
            <a:pPr/>
            <a:r>
              <a:t>The Dōjima Rice Exchange (堂島米市場), Osaka </a:t>
            </a:r>
          </a:p>
          <a:p>
            <a:pPr/>
            <a:r>
              <a:t>Established in </a:t>
            </a:r>
            <a:r>
              <a:rPr b="1">
                <a:solidFill>
                  <a:schemeClr val="accent5"/>
                </a:solidFill>
                <a:latin typeface="Helvetica"/>
                <a:ea typeface="Helvetica"/>
                <a:cs typeface="Helvetica"/>
                <a:sym typeface="Helvetica"/>
              </a:rPr>
              <a:t>1697</a:t>
            </a:r>
          </a:p>
          <a:p>
            <a:pPr/>
            <a:r>
              <a:t>Consumers and producers negotiated the future price of rice: </a:t>
            </a:r>
            <a:r>
              <a:rPr b="1">
                <a:solidFill>
                  <a:srgbClr val="53585F"/>
                </a:solidFill>
                <a:latin typeface="Helvetica"/>
                <a:ea typeface="Helvetica"/>
                <a:cs typeface="Helvetica"/>
                <a:sym typeface="Helvetica"/>
              </a:rPr>
              <a:t>a futures exchange</a:t>
            </a:r>
          </a:p>
        </p:txBody>
      </p:sp>
      <p:sp>
        <p:nvSpPr>
          <p:cNvPr id="557" name="Rice…"/>
          <p:cNvSpPr/>
          <p:nvPr/>
        </p:nvSpPr>
        <p:spPr>
          <a:xfrm rot="16200000">
            <a:off x="8945165" y="4568527"/>
            <a:ext cx="3592910" cy="1684190"/>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2400">
                <a:solidFill>
                  <a:srgbClr val="FFFFFF"/>
                </a:solidFill>
              </a:defRPr>
            </a:pPr>
            <a:r>
              <a:t>Rice</a:t>
            </a:r>
          </a:p>
          <a:p>
            <a:pPr>
              <a:defRPr sz="2400">
                <a:solidFill>
                  <a:srgbClr val="FFFFFF"/>
                </a:solidFill>
              </a:defRPr>
            </a:pPr>
            <a:r>
              <a:t>Exchange</a:t>
            </a:r>
          </a:p>
        </p:txBody>
      </p:sp>
      <p:sp>
        <p:nvSpPr>
          <p:cNvPr id="558" name="Scales"/>
          <p:cNvSpPr/>
          <p:nvPr/>
        </p:nvSpPr>
        <p:spPr>
          <a:xfrm>
            <a:off x="10523652" y="3653089"/>
            <a:ext cx="435936" cy="381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226" y="0"/>
                  <a:pt x="9760" y="531"/>
                  <a:pt x="9760" y="1187"/>
                </a:cubicBezTo>
                <a:cubicBezTo>
                  <a:pt x="9760" y="1611"/>
                  <a:pt x="9955" y="1983"/>
                  <a:pt x="10246" y="2193"/>
                </a:cubicBezTo>
                <a:lnTo>
                  <a:pt x="10246" y="2956"/>
                </a:lnTo>
                <a:cubicBezTo>
                  <a:pt x="9939" y="3110"/>
                  <a:pt x="9689" y="3387"/>
                  <a:pt x="9546" y="3734"/>
                </a:cubicBezTo>
                <a:lnTo>
                  <a:pt x="2528" y="3734"/>
                </a:lnTo>
                <a:lnTo>
                  <a:pt x="2528" y="4844"/>
                </a:lnTo>
                <a:lnTo>
                  <a:pt x="3409" y="4844"/>
                </a:lnTo>
                <a:lnTo>
                  <a:pt x="845" y="13979"/>
                </a:lnTo>
                <a:lnTo>
                  <a:pt x="0" y="13979"/>
                </a:lnTo>
                <a:cubicBezTo>
                  <a:pt x="713" y="15444"/>
                  <a:pt x="2079" y="16435"/>
                  <a:pt x="3648" y="16435"/>
                </a:cubicBezTo>
                <a:cubicBezTo>
                  <a:pt x="5218" y="16435"/>
                  <a:pt x="6585" y="15444"/>
                  <a:pt x="7298" y="13979"/>
                </a:cubicBezTo>
                <a:lnTo>
                  <a:pt x="6453" y="13979"/>
                </a:lnTo>
                <a:lnTo>
                  <a:pt x="3888" y="4844"/>
                </a:lnTo>
                <a:lnTo>
                  <a:pt x="9469" y="4844"/>
                </a:lnTo>
                <a:cubicBezTo>
                  <a:pt x="9583" y="5301"/>
                  <a:pt x="9872" y="5673"/>
                  <a:pt x="10246" y="5860"/>
                </a:cubicBezTo>
                <a:lnTo>
                  <a:pt x="10246" y="10137"/>
                </a:lnTo>
                <a:lnTo>
                  <a:pt x="9447" y="13379"/>
                </a:lnTo>
                <a:lnTo>
                  <a:pt x="9447" y="19963"/>
                </a:lnTo>
                <a:lnTo>
                  <a:pt x="6460" y="19963"/>
                </a:lnTo>
                <a:cubicBezTo>
                  <a:pt x="6276" y="19963"/>
                  <a:pt x="6111" y="20093"/>
                  <a:pt x="6046" y="20289"/>
                </a:cubicBezTo>
                <a:lnTo>
                  <a:pt x="5613" y="21600"/>
                </a:lnTo>
                <a:lnTo>
                  <a:pt x="15987" y="21600"/>
                </a:lnTo>
                <a:lnTo>
                  <a:pt x="15552" y="20289"/>
                </a:lnTo>
                <a:cubicBezTo>
                  <a:pt x="15487" y="20093"/>
                  <a:pt x="15322" y="19963"/>
                  <a:pt x="15139" y="19963"/>
                </a:cubicBezTo>
                <a:lnTo>
                  <a:pt x="12153" y="19963"/>
                </a:lnTo>
                <a:lnTo>
                  <a:pt x="12153" y="13379"/>
                </a:lnTo>
                <a:lnTo>
                  <a:pt x="11354" y="10139"/>
                </a:lnTo>
                <a:lnTo>
                  <a:pt x="11354" y="5860"/>
                </a:lnTo>
                <a:cubicBezTo>
                  <a:pt x="11728" y="5673"/>
                  <a:pt x="12016" y="5302"/>
                  <a:pt x="12130" y="4846"/>
                </a:cubicBezTo>
                <a:lnTo>
                  <a:pt x="17710" y="4846"/>
                </a:lnTo>
                <a:lnTo>
                  <a:pt x="15147" y="13979"/>
                </a:lnTo>
                <a:lnTo>
                  <a:pt x="14302" y="13979"/>
                </a:lnTo>
                <a:cubicBezTo>
                  <a:pt x="15015" y="15444"/>
                  <a:pt x="16380" y="16435"/>
                  <a:pt x="17950" y="16435"/>
                </a:cubicBezTo>
                <a:cubicBezTo>
                  <a:pt x="19519" y="16435"/>
                  <a:pt x="20887" y="15444"/>
                  <a:pt x="21600" y="13979"/>
                </a:cubicBezTo>
                <a:lnTo>
                  <a:pt x="20753" y="13979"/>
                </a:lnTo>
                <a:lnTo>
                  <a:pt x="18190" y="4844"/>
                </a:lnTo>
                <a:lnTo>
                  <a:pt x="19072" y="4844"/>
                </a:lnTo>
                <a:lnTo>
                  <a:pt x="19072" y="3734"/>
                </a:lnTo>
                <a:lnTo>
                  <a:pt x="12052" y="3734"/>
                </a:lnTo>
                <a:cubicBezTo>
                  <a:pt x="11909" y="3388"/>
                  <a:pt x="11661" y="3110"/>
                  <a:pt x="11354" y="2956"/>
                </a:cubicBezTo>
                <a:lnTo>
                  <a:pt x="11354" y="2193"/>
                </a:lnTo>
                <a:cubicBezTo>
                  <a:pt x="11645" y="1983"/>
                  <a:pt x="11838" y="1611"/>
                  <a:pt x="11838" y="1187"/>
                </a:cubicBezTo>
                <a:cubicBezTo>
                  <a:pt x="11838" y="531"/>
                  <a:pt x="11374" y="0"/>
                  <a:pt x="10800" y="0"/>
                </a:cubicBezTo>
                <a:close/>
                <a:moveTo>
                  <a:pt x="3486" y="5791"/>
                </a:moveTo>
                <a:lnTo>
                  <a:pt x="3486" y="13979"/>
                </a:lnTo>
                <a:lnTo>
                  <a:pt x="1188" y="13979"/>
                </a:lnTo>
                <a:lnTo>
                  <a:pt x="3486" y="5791"/>
                </a:lnTo>
                <a:close/>
                <a:moveTo>
                  <a:pt x="3812" y="5791"/>
                </a:moveTo>
                <a:lnTo>
                  <a:pt x="6110" y="13979"/>
                </a:lnTo>
                <a:lnTo>
                  <a:pt x="3812" y="13979"/>
                </a:lnTo>
                <a:lnTo>
                  <a:pt x="3812" y="5791"/>
                </a:lnTo>
                <a:close/>
                <a:moveTo>
                  <a:pt x="17788" y="5791"/>
                </a:moveTo>
                <a:lnTo>
                  <a:pt x="17788" y="13979"/>
                </a:lnTo>
                <a:lnTo>
                  <a:pt x="15490" y="13979"/>
                </a:lnTo>
                <a:lnTo>
                  <a:pt x="17788" y="5791"/>
                </a:lnTo>
                <a:close/>
                <a:moveTo>
                  <a:pt x="18114" y="5791"/>
                </a:moveTo>
                <a:lnTo>
                  <a:pt x="20412" y="13979"/>
                </a:lnTo>
                <a:lnTo>
                  <a:pt x="18114" y="13979"/>
                </a:lnTo>
                <a:lnTo>
                  <a:pt x="18114" y="5791"/>
                </a:lnTo>
                <a:close/>
              </a:path>
            </a:pathLst>
          </a:custGeom>
          <a:solidFill>
            <a:schemeClr val="accent2">
              <a:hueOff val="-2473793"/>
              <a:satOff val="-50209"/>
              <a:lumOff val="23543"/>
            </a:scheme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559" name="Wheat"/>
          <p:cNvSpPr/>
          <p:nvPr/>
        </p:nvSpPr>
        <p:spPr>
          <a:xfrm>
            <a:off x="10523652" y="6279981"/>
            <a:ext cx="435936" cy="727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800" y="0"/>
                  <a:pt x="9722" y="1380"/>
                  <a:pt x="9722" y="2059"/>
                </a:cubicBezTo>
                <a:cubicBezTo>
                  <a:pt x="9722" y="2484"/>
                  <a:pt x="10800" y="2921"/>
                  <a:pt x="10800" y="2921"/>
                </a:cubicBezTo>
                <a:cubicBezTo>
                  <a:pt x="10800" y="2921"/>
                  <a:pt x="11875" y="2484"/>
                  <a:pt x="11875" y="2059"/>
                </a:cubicBezTo>
                <a:cubicBezTo>
                  <a:pt x="11875" y="1380"/>
                  <a:pt x="10800" y="0"/>
                  <a:pt x="10800" y="0"/>
                </a:cubicBezTo>
                <a:close/>
                <a:moveTo>
                  <a:pt x="7856" y="2170"/>
                </a:moveTo>
                <a:lnTo>
                  <a:pt x="7856" y="2697"/>
                </a:lnTo>
                <a:cubicBezTo>
                  <a:pt x="7856" y="3259"/>
                  <a:pt x="8331" y="3785"/>
                  <a:pt x="9117" y="4092"/>
                </a:cubicBezTo>
                <a:lnTo>
                  <a:pt x="10538" y="4649"/>
                </a:lnTo>
                <a:lnTo>
                  <a:pt x="10538" y="3755"/>
                </a:lnTo>
                <a:cubicBezTo>
                  <a:pt x="10538" y="3421"/>
                  <a:pt x="10259" y="3109"/>
                  <a:pt x="9792" y="2926"/>
                </a:cubicBezTo>
                <a:lnTo>
                  <a:pt x="7856" y="2170"/>
                </a:lnTo>
                <a:close/>
                <a:moveTo>
                  <a:pt x="13741" y="2170"/>
                </a:moveTo>
                <a:lnTo>
                  <a:pt x="11808" y="2926"/>
                </a:lnTo>
                <a:cubicBezTo>
                  <a:pt x="11341" y="3109"/>
                  <a:pt x="11059" y="3421"/>
                  <a:pt x="11059" y="3755"/>
                </a:cubicBezTo>
                <a:lnTo>
                  <a:pt x="11059" y="4649"/>
                </a:lnTo>
                <a:lnTo>
                  <a:pt x="12483" y="4092"/>
                </a:lnTo>
                <a:cubicBezTo>
                  <a:pt x="13269" y="3785"/>
                  <a:pt x="13741" y="3259"/>
                  <a:pt x="13741" y="2697"/>
                </a:cubicBezTo>
                <a:lnTo>
                  <a:pt x="13741" y="2170"/>
                </a:lnTo>
                <a:close/>
                <a:moveTo>
                  <a:pt x="2941" y="3863"/>
                </a:moveTo>
                <a:cubicBezTo>
                  <a:pt x="2941" y="3863"/>
                  <a:pt x="1866" y="5243"/>
                  <a:pt x="1866" y="5921"/>
                </a:cubicBezTo>
                <a:cubicBezTo>
                  <a:pt x="1866" y="6347"/>
                  <a:pt x="2941" y="6785"/>
                  <a:pt x="2941" y="6785"/>
                </a:cubicBezTo>
                <a:cubicBezTo>
                  <a:pt x="2941" y="6785"/>
                  <a:pt x="4019" y="6347"/>
                  <a:pt x="4019" y="5921"/>
                </a:cubicBezTo>
                <a:cubicBezTo>
                  <a:pt x="4019" y="5243"/>
                  <a:pt x="2941" y="3863"/>
                  <a:pt x="2941" y="3863"/>
                </a:cubicBezTo>
                <a:close/>
                <a:moveTo>
                  <a:pt x="18656" y="3863"/>
                </a:moveTo>
                <a:cubicBezTo>
                  <a:pt x="18656" y="3863"/>
                  <a:pt x="17581" y="5243"/>
                  <a:pt x="17581" y="5921"/>
                </a:cubicBezTo>
                <a:cubicBezTo>
                  <a:pt x="17581" y="6347"/>
                  <a:pt x="18656" y="6785"/>
                  <a:pt x="18656" y="6785"/>
                </a:cubicBezTo>
                <a:cubicBezTo>
                  <a:pt x="18656" y="6785"/>
                  <a:pt x="19734" y="6347"/>
                  <a:pt x="19734" y="5921"/>
                </a:cubicBezTo>
                <a:cubicBezTo>
                  <a:pt x="19734" y="5243"/>
                  <a:pt x="18656" y="3863"/>
                  <a:pt x="18656" y="3863"/>
                </a:cubicBezTo>
                <a:close/>
                <a:moveTo>
                  <a:pt x="7856" y="4016"/>
                </a:moveTo>
                <a:lnTo>
                  <a:pt x="7856" y="4544"/>
                </a:lnTo>
                <a:cubicBezTo>
                  <a:pt x="7856" y="5107"/>
                  <a:pt x="8331" y="5632"/>
                  <a:pt x="9117" y="5940"/>
                </a:cubicBezTo>
                <a:lnTo>
                  <a:pt x="10538" y="6497"/>
                </a:lnTo>
                <a:lnTo>
                  <a:pt x="10538" y="5601"/>
                </a:lnTo>
                <a:cubicBezTo>
                  <a:pt x="10538" y="5267"/>
                  <a:pt x="10259" y="4956"/>
                  <a:pt x="9792" y="4774"/>
                </a:cubicBezTo>
                <a:lnTo>
                  <a:pt x="7856" y="4016"/>
                </a:lnTo>
                <a:close/>
                <a:moveTo>
                  <a:pt x="13741" y="4016"/>
                </a:moveTo>
                <a:lnTo>
                  <a:pt x="11808" y="4774"/>
                </a:lnTo>
                <a:cubicBezTo>
                  <a:pt x="11341" y="4957"/>
                  <a:pt x="11059" y="5267"/>
                  <a:pt x="11059" y="5601"/>
                </a:cubicBezTo>
                <a:lnTo>
                  <a:pt x="11059" y="6497"/>
                </a:lnTo>
                <a:lnTo>
                  <a:pt x="12483" y="5940"/>
                </a:lnTo>
                <a:cubicBezTo>
                  <a:pt x="13269" y="5632"/>
                  <a:pt x="13741" y="5107"/>
                  <a:pt x="13741" y="4544"/>
                </a:cubicBezTo>
                <a:lnTo>
                  <a:pt x="13741" y="4016"/>
                </a:lnTo>
                <a:close/>
                <a:moveTo>
                  <a:pt x="7856" y="5864"/>
                </a:moveTo>
                <a:lnTo>
                  <a:pt x="7856" y="6392"/>
                </a:lnTo>
                <a:cubicBezTo>
                  <a:pt x="7856" y="6955"/>
                  <a:pt x="8331" y="7479"/>
                  <a:pt x="9117" y="7786"/>
                </a:cubicBezTo>
                <a:lnTo>
                  <a:pt x="10538" y="8343"/>
                </a:lnTo>
                <a:lnTo>
                  <a:pt x="10538" y="7449"/>
                </a:lnTo>
                <a:cubicBezTo>
                  <a:pt x="10538" y="7115"/>
                  <a:pt x="10259" y="6804"/>
                  <a:pt x="9792" y="6622"/>
                </a:cubicBezTo>
                <a:lnTo>
                  <a:pt x="7856" y="5864"/>
                </a:lnTo>
                <a:close/>
                <a:moveTo>
                  <a:pt x="13741" y="5864"/>
                </a:moveTo>
                <a:lnTo>
                  <a:pt x="11808" y="6622"/>
                </a:lnTo>
                <a:cubicBezTo>
                  <a:pt x="11341" y="6804"/>
                  <a:pt x="11059" y="7115"/>
                  <a:pt x="11059" y="7449"/>
                </a:cubicBezTo>
                <a:lnTo>
                  <a:pt x="11059" y="8343"/>
                </a:lnTo>
                <a:lnTo>
                  <a:pt x="12483" y="7786"/>
                </a:lnTo>
                <a:cubicBezTo>
                  <a:pt x="13269" y="7479"/>
                  <a:pt x="13741" y="6955"/>
                  <a:pt x="13741" y="6392"/>
                </a:cubicBezTo>
                <a:lnTo>
                  <a:pt x="13741" y="5864"/>
                </a:lnTo>
                <a:close/>
                <a:moveTo>
                  <a:pt x="0" y="6033"/>
                </a:moveTo>
                <a:lnTo>
                  <a:pt x="0" y="6561"/>
                </a:lnTo>
                <a:cubicBezTo>
                  <a:pt x="0" y="7124"/>
                  <a:pt x="472" y="7647"/>
                  <a:pt x="1258" y="7955"/>
                </a:cubicBezTo>
                <a:lnTo>
                  <a:pt x="2682" y="8513"/>
                </a:lnTo>
                <a:lnTo>
                  <a:pt x="2682" y="7617"/>
                </a:lnTo>
                <a:cubicBezTo>
                  <a:pt x="2682" y="7283"/>
                  <a:pt x="2400" y="6973"/>
                  <a:pt x="1934" y="6791"/>
                </a:cubicBezTo>
                <a:lnTo>
                  <a:pt x="0" y="6033"/>
                </a:lnTo>
                <a:close/>
                <a:moveTo>
                  <a:pt x="5886" y="6033"/>
                </a:moveTo>
                <a:lnTo>
                  <a:pt x="3952" y="6791"/>
                </a:lnTo>
                <a:cubicBezTo>
                  <a:pt x="3486" y="6973"/>
                  <a:pt x="3203" y="7284"/>
                  <a:pt x="3203" y="7617"/>
                </a:cubicBezTo>
                <a:lnTo>
                  <a:pt x="3203" y="8513"/>
                </a:lnTo>
                <a:lnTo>
                  <a:pt x="4627" y="7955"/>
                </a:lnTo>
                <a:cubicBezTo>
                  <a:pt x="5413" y="7647"/>
                  <a:pt x="5886" y="7124"/>
                  <a:pt x="5886" y="6561"/>
                </a:cubicBezTo>
                <a:lnTo>
                  <a:pt x="5886" y="6033"/>
                </a:lnTo>
                <a:close/>
                <a:moveTo>
                  <a:pt x="15714" y="6033"/>
                </a:moveTo>
                <a:lnTo>
                  <a:pt x="15714" y="6561"/>
                </a:lnTo>
                <a:cubicBezTo>
                  <a:pt x="15714" y="7124"/>
                  <a:pt x="16187" y="7647"/>
                  <a:pt x="16973" y="7955"/>
                </a:cubicBezTo>
                <a:lnTo>
                  <a:pt x="18397" y="8513"/>
                </a:lnTo>
                <a:lnTo>
                  <a:pt x="18397" y="7617"/>
                </a:lnTo>
                <a:cubicBezTo>
                  <a:pt x="18397" y="7283"/>
                  <a:pt x="18114" y="6973"/>
                  <a:pt x="17648" y="6791"/>
                </a:cubicBezTo>
                <a:lnTo>
                  <a:pt x="15714" y="6033"/>
                </a:lnTo>
                <a:close/>
                <a:moveTo>
                  <a:pt x="21600" y="6033"/>
                </a:moveTo>
                <a:lnTo>
                  <a:pt x="19663" y="6791"/>
                </a:lnTo>
                <a:cubicBezTo>
                  <a:pt x="19197" y="6973"/>
                  <a:pt x="18918" y="7284"/>
                  <a:pt x="18918" y="7617"/>
                </a:cubicBezTo>
                <a:lnTo>
                  <a:pt x="18918" y="8513"/>
                </a:lnTo>
                <a:lnTo>
                  <a:pt x="20339" y="7955"/>
                </a:lnTo>
                <a:cubicBezTo>
                  <a:pt x="21125" y="7647"/>
                  <a:pt x="21600" y="7124"/>
                  <a:pt x="21600" y="6561"/>
                </a:cubicBezTo>
                <a:lnTo>
                  <a:pt x="21600" y="6033"/>
                </a:lnTo>
                <a:close/>
                <a:moveTo>
                  <a:pt x="7856" y="7712"/>
                </a:moveTo>
                <a:lnTo>
                  <a:pt x="7856" y="8240"/>
                </a:lnTo>
                <a:cubicBezTo>
                  <a:pt x="7856" y="8803"/>
                  <a:pt x="8331" y="9326"/>
                  <a:pt x="9117" y="9634"/>
                </a:cubicBezTo>
                <a:lnTo>
                  <a:pt x="10538" y="10191"/>
                </a:lnTo>
                <a:lnTo>
                  <a:pt x="10538" y="9296"/>
                </a:lnTo>
                <a:cubicBezTo>
                  <a:pt x="10538" y="8963"/>
                  <a:pt x="10259" y="8650"/>
                  <a:pt x="9792" y="8468"/>
                </a:cubicBezTo>
                <a:lnTo>
                  <a:pt x="7856" y="7712"/>
                </a:lnTo>
                <a:close/>
                <a:moveTo>
                  <a:pt x="13741" y="7712"/>
                </a:moveTo>
                <a:lnTo>
                  <a:pt x="11808" y="8468"/>
                </a:lnTo>
                <a:cubicBezTo>
                  <a:pt x="11341" y="8650"/>
                  <a:pt x="11059" y="8963"/>
                  <a:pt x="11059" y="9296"/>
                </a:cubicBezTo>
                <a:lnTo>
                  <a:pt x="11059" y="10191"/>
                </a:lnTo>
                <a:lnTo>
                  <a:pt x="12483" y="9634"/>
                </a:lnTo>
                <a:cubicBezTo>
                  <a:pt x="13269" y="9326"/>
                  <a:pt x="13741" y="8803"/>
                  <a:pt x="13741" y="8240"/>
                </a:cubicBezTo>
                <a:lnTo>
                  <a:pt x="13741" y="7712"/>
                </a:lnTo>
                <a:close/>
                <a:moveTo>
                  <a:pt x="0" y="7881"/>
                </a:moveTo>
                <a:lnTo>
                  <a:pt x="0" y="8409"/>
                </a:lnTo>
                <a:cubicBezTo>
                  <a:pt x="0" y="8971"/>
                  <a:pt x="472" y="9495"/>
                  <a:pt x="1258" y="9803"/>
                </a:cubicBezTo>
                <a:lnTo>
                  <a:pt x="2682" y="10360"/>
                </a:lnTo>
                <a:lnTo>
                  <a:pt x="2682" y="9465"/>
                </a:lnTo>
                <a:cubicBezTo>
                  <a:pt x="2682" y="9131"/>
                  <a:pt x="2400" y="8819"/>
                  <a:pt x="1934" y="8637"/>
                </a:cubicBezTo>
                <a:lnTo>
                  <a:pt x="0" y="7881"/>
                </a:lnTo>
                <a:close/>
                <a:moveTo>
                  <a:pt x="5886" y="7881"/>
                </a:moveTo>
                <a:lnTo>
                  <a:pt x="3952" y="8637"/>
                </a:lnTo>
                <a:cubicBezTo>
                  <a:pt x="3486" y="8819"/>
                  <a:pt x="3203" y="9131"/>
                  <a:pt x="3203" y="9465"/>
                </a:cubicBezTo>
                <a:lnTo>
                  <a:pt x="3203" y="10360"/>
                </a:lnTo>
                <a:lnTo>
                  <a:pt x="4627" y="9803"/>
                </a:lnTo>
                <a:cubicBezTo>
                  <a:pt x="5413" y="9495"/>
                  <a:pt x="5886" y="8971"/>
                  <a:pt x="5886" y="8409"/>
                </a:cubicBezTo>
                <a:lnTo>
                  <a:pt x="5886" y="7881"/>
                </a:lnTo>
                <a:close/>
                <a:moveTo>
                  <a:pt x="15714" y="7881"/>
                </a:moveTo>
                <a:lnTo>
                  <a:pt x="15714" y="8409"/>
                </a:lnTo>
                <a:cubicBezTo>
                  <a:pt x="15714" y="8971"/>
                  <a:pt x="16187" y="9495"/>
                  <a:pt x="16973" y="9803"/>
                </a:cubicBezTo>
                <a:lnTo>
                  <a:pt x="18397" y="10360"/>
                </a:lnTo>
                <a:lnTo>
                  <a:pt x="18397" y="9465"/>
                </a:lnTo>
                <a:cubicBezTo>
                  <a:pt x="18397" y="9131"/>
                  <a:pt x="18114" y="8819"/>
                  <a:pt x="17648" y="8637"/>
                </a:cubicBezTo>
                <a:lnTo>
                  <a:pt x="15714" y="7881"/>
                </a:lnTo>
                <a:close/>
                <a:moveTo>
                  <a:pt x="21600" y="7881"/>
                </a:moveTo>
                <a:lnTo>
                  <a:pt x="19663" y="8637"/>
                </a:lnTo>
                <a:cubicBezTo>
                  <a:pt x="19197" y="8819"/>
                  <a:pt x="18918" y="9131"/>
                  <a:pt x="18918" y="9465"/>
                </a:cubicBezTo>
                <a:lnTo>
                  <a:pt x="18918" y="10360"/>
                </a:lnTo>
                <a:lnTo>
                  <a:pt x="20339" y="9803"/>
                </a:lnTo>
                <a:cubicBezTo>
                  <a:pt x="21125" y="9495"/>
                  <a:pt x="21600" y="8971"/>
                  <a:pt x="21600" y="8409"/>
                </a:cubicBezTo>
                <a:lnTo>
                  <a:pt x="21600" y="7881"/>
                </a:lnTo>
                <a:close/>
                <a:moveTo>
                  <a:pt x="7856" y="9558"/>
                </a:moveTo>
                <a:lnTo>
                  <a:pt x="7856" y="10086"/>
                </a:lnTo>
                <a:cubicBezTo>
                  <a:pt x="7856" y="10649"/>
                  <a:pt x="8331" y="11174"/>
                  <a:pt x="9117" y="11482"/>
                </a:cubicBezTo>
                <a:lnTo>
                  <a:pt x="10538" y="12039"/>
                </a:lnTo>
                <a:lnTo>
                  <a:pt x="10538" y="11144"/>
                </a:lnTo>
                <a:cubicBezTo>
                  <a:pt x="10538" y="10810"/>
                  <a:pt x="10259" y="10498"/>
                  <a:pt x="9792" y="10316"/>
                </a:cubicBezTo>
                <a:lnTo>
                  <a:pt x="7856" y="9558"/>
                </a:lnTo>
                <a:close/>
                <a:moveTo>
                  <a:pt x="13741" y="9558"/>
                </a:moveTo>
                <a:lnTo>
                  <a:pt x="11808" y="10316"/>
                </a:lnTo>
                <a:cubicBezTo>
                  <a:pt x="11341" y="10498"/>
                  <a:pt x="11059" y="10810"/>
                  <a:pt x="11059" y="11144"/>
                </a:cubicBezTo>
                <a:lnTo>
                  <a:pt x="11059" y="12039"/>
                </a:lnTo>
                <a:lnTo>
                  <a:pt x="12483" y="11482"/>
                </a:lnTo>
                <a:cubicBezTo>
                  <a:pt x="13269" y="11174"/>
                  <a:pt x="13742" y="10649"/>
                  <a:pt x="13741" y="10086"/>
                </a:cubicBezTo>
                <a:lnTo>
                  <a:pt x="13741" y="9558"/>
                </a:lnTo>
                <a:close/>
                <a:moveTo>
                  <a:pt x="0" y="9727"/>
                </a:moveTo>
                <a:lnTo>
                  <a:pt x="0" y="10255"/>
                </a:lnTo>
                <a:cubicBezTo>
                  <a:pt x="0" y="10818"/>
                  <a:pt x="472" y="11343"/>
                  <a:pt x="1258" y="11650"/>
                </a:cubicBezTo>
                <a:lnTo>
                  <a:pt x="2682" y="12207"/>
                </a:lnTo>
                <a:lnTo>
                  <a:pt x="2682" y="11313"/>
                </a:lnTo>
                <a:cubicBezTo>
                  <a:pt x="2682" y="10979"/>
                  <a:pt x="2400" y="10667"/>
                  <a:pt x="1934" y="10484"/>
                </a:cubicBezTo>
                <a:lnTo>
                  <a:pt x="0" y="9727"/>
                </a:lnTo>
                <a:close/>
                <a:moveTo>
                  <a:pt x="5886" y="9727"/>
                </a:moveTo>
                <a:lnTo>
                  <a:pt x="3952" y="10484"/>
                </a:lnTo>
                <a:cubicBezTo>
                  <a:pt x="3486" y="10667"/>
                  <a:pt x="3203" y="10979"/>
                  <a:pt x="3203" y="11313"/>
                </a:cubicBezTo>
                <a:lnTo>
                  <a:pt x="3203" y="12207"/>
                </a:lnTo>
                <a:lnTo>
                  <a:pt x="4627" y="11650"/>
                </a:lnTo>
                <a:cubicBezTo>
                  <a:pt x="5413" y="11343"/>
                  <a:pt x="5886" y="10818"/>
                  <a:pt x="5886" y="10255"/>
                </a:cubicBezTo>
                <a:lnTo>
                  <a:pt x="5886" y="9727"/>
                </a:lnTo>
                <a:close/>
                <a:moveTo>
                  <a:pt x="15714" y="9727"/>
                </a:moveTo>
                <a:lnTo>
                  <a:pt x="15714" y="10255"/>
                </a:lnTo>
                <a:cubicBezTo>
                  <a:pt x="15714" y="10818"/>
                  <a:pt x="16187" y="11343"/>
                  <a:pt x="16973" y="11650"/>
                </a:cubicBezTo>
                <a:lnTo>
                  <a:pt x="18397" y="12207"/>
                </a:lnTo>
                <a:lnTo>
                  <a:pt x="18397" y="11313"/>
                </a:lnTo>
                <a:cubicBezTo>
                  <a:pt x="18397" y="10979"/>
                  <a:pt x="18114" y="10667"/>
                  <a:pt x="17648" y="10484"/>
                </a:cubicBezTo>
                <a:lnTo>
                  <a:pt x="15714" y="9727"/>
                </a:lnTo>
                <a:close/>
                <a:moveTo>
                  <a:pt x="21600" y="9727"/>
                </a:moveTo>
                <a:lnTo>
                  <a:pt x="19663" y="10484"/>
                </a:lnTo>
                <a:cubicBezTo>
                  <a:pt x="19197" y="10667"/>
                  <a:pt x="18918" y="10979"/>
                  <a:pt x="18918" y="11313"/>
                </a:cubicBezTo>
                <a:lnTo>
                  <a:pt x="18918" y="12207"/>
                </a:lnTo>
                <a:lnTo>
                  <a:pt x="20339" y="11650"/>
                </a:lnTo>
                <a:cubicBezTo>
                  <a:pt x="21125" y="11343"/>
                  <a:pt x="21600" y="10818"/>
                  <a:pt x="21600" y="10255"/>
                </a:cubicBezTo>
                <a:lnTo>
                  <a:pt x="21600" y="9727"/>
                </a:lnTo>
                <a:close/>
                <a:moveTo>
                  <a:pt x="0" y="11575"/>
                </a:moveTo>
                <a:lnTo>
                  <a:pt x="0" y="12103"/>
                </a:lnTo>
                <a:cubicBezTo>
                  <a:pt x="0" y="12665"/>
                  <a:pt x="472" y="13191"/>
                  <a:pt x="1258" y="13498"/>
                </a:cubicBezTo>
                <a:lnTo>
                  <a:pt x="2682" y="14055"/>
                </a:lnTo>
                <a:lnTo>
                  <a:pt x="2682" y="13159"/>
                </a:lnTo>
                <a:cubicBezTo>
                  <a:pt x="2682" y="12825"/>
                  <a:pt x="2400" y="12515"/>
                  <a:pt x="1934" y="12332"/>
                </a:cubicBezTo>
                <a:lnTo>
                  <a:pt x="0" y="11575"/>
                </a:lnTo>
                <a:close/>
                <a:moveTo>
                  <a:pt x="5886" y="11575"/>
                </a:moveTo>
                <a:lnTo>
                  <a:pt x="3952" y="12332"/>
                </a:lnTo>
                <a:cubicBezTo>
                  <a:pt x="3486" y="12515"/>
                  <a:pt x="3203" y="12825"/>
                  <a:pt x="3203" y="13159"/>
                </a:cubicBezTo>
                <a:lnTo>
                  <a:pt x="3203" y="14055"/>
                </a:lnTo>
                <a:lnTo>
                  <a:pt x="4627" y="13498"/>
                </a:lnTo>
                <a:cubicBezTo>
                  <a:pt x="5413" y="13191"/>
                  <a:pt x="5886" y="12665"/>
                  <a:pt x="5886" y="12103"/>
                </a:cubicBezTo>
                <a:lnTo>
                  <a:pt x="5886" y="11575"/>
                </a:lnTo>
                <a:close/>
                <a:moveTo>
                  <a:pt x="15714" y="11575"/>
                </a:moveTo>
                <a:lnTo>
                  <a:pt x="15714" y="12103"/>
                </a:lnTo>
                <a:cubicBezTo>
                  <a:pt x="15714" y="12665"/>
                  <a:pt x="16187" y="13191"/>
                  <a:pt x="16973" y="13498"/>
                </a:cubicBezTo>
                <a:lnTo>
                  <a:pt x="18397" y="14055"/>
                </a:lnTo>
                <a:lnTo>
                  <a:pt x="18397" y="13159"/>
                </a:lnTo>
                <a:cubicBezTo>
                  <a:pt x="18397" y="12825"/>
                  <a:pt x="18114" y="12515"/>
                  <a:pt x="17648" y="12332"/>
                </a:cubicBezTo>
                <a:lnTo>
                  <a:pt x="15714" y="11575"/>
                </a:lnTo>
                <a:close/>
                <a:moveTo>
                  <a:pt x="21600" y="11575"/>
                </a:moveTo>
                <a:lnTo>
                  <a:pt x="19663" y="12332"/>
                </a:lnTo>
                <a:cubicBezTo>
                  <a:pt x="19197" y="12515"/>
                  <a:pt x="18918" y="12825"/>
                  <a:pt x="18918" y="13159"/>
                </a:cubicBezTo>
                <a:lnTo>
                  <a:pt x="18918" y="14055"/>
                </a:lnTo>
                <a:lnTo>
                  <a:pt x="20339" y="13498"/>
                </a:lnTo>
                <a:cubicBezTo>
                  <a:pt x="21125" y="13191"/>
                  <a:pt x="21600" y="12665"/>
                  <a:pt x="21600" y="12103"/>
                </a:cubicBezTo>
                <a:lnTo>
                  <a:pt x="21600" y="11575"/>
                </a:lnTo>
                <a:close/>
                <a:moveTo>
                  <a:pt x="10437" y="12464"/>
                </a:moveTo>
                <a:lnTo>
                  <a:pt x="10240" y="21600"/>
                </a:lnTo>
                <a:lnTo>
                  <a:pt x="11357" y="21600"/>
                </a:lnTo>
                <a:lnTo>
                  <a:pt x="11160" y="12464"/>
                </a:lnTo>
                <a:lnTo>
                  <a:pt x="10437" y="12464"/>
                </a:lnTo>
                <a:close/>
                <a:moveTo>
                  <a:pt x="0" y="13422"/>
                </a:moveTo>
                <a:lnTo>
                  <a:pt x="0" y="13951"/>
                </a:lnTo>
                <a:cubicBezTo>
                  <a:pt x="0" y="14513"/>
                  <a:pt x="472" y="15037"/>
                  <a:pt x="1258" y="15344"/>
                </a:cubicBezTo>
                <a:lnTo>
                  <a:pt x="2682" y="15901"/>
                </a:lnTo>
                <a:lnTo>
                  <a:pt x="2682" y="15007"/>
                </a:lnTo>
                <a:cubicBezTo>
                  <a:pt x="2682" y="14673"/>
                  <a:pt x="2400" y="14363"/>
                  <a:pt x="1934" y="14180"/>
                </a:cubicBezTo>
                <a:lnTo>
                  <a:pt x="0" y="13422"/>
                </a:lnTo>
                <a:close/>
                <a:moveTo>
                  <a:pt x="5886" y="13422"/>
                </a:moveTo>
                <a:lnTo>
                  <a:pt x="3952" y="14180"/>
                </a:lnTo>
                <a:cubicBezTo>
                  <a:pt x="3486" y="14363"/>
                  <a:pt x="3203" y="14673"/>
                  <a:pt x="3203" y="15007"/>
                </a:cubicBezTo>
                <a:lnTo>
                  <a:pt x="3203" y="15901"/>
                </a:lnTo>
                <a:lnTo>
                  <a:pt x="4627" y="15344"/>
                </a:lnTo>
                <a:cubicBezTo>
                  <a:pt x="5413" y="15037"/>
                  <a:pt x="5886" y="14513"/>
                  <a:pt x="5886" y="13951"/>
                </a:cubicBezTo>
                <a:lnTo>
                  <a:pt x="5886" y="13422"/>
                </a:lnTo>
                <a:close/>
                <a:moveTo>
                  <a:pt x="15714" y="13422"/>
                </a:moveTo>
                <a:lnTo>
                  <a:pt x="15714" y="13951"/>
                </a:lnTo>
                <a:cubicBezTo>
                  <a:pt x="15714" y="14513"/>
                  <a:pt x="16187" y="15037"/>
                  <a:pt x="16973" y="15344"/>
                </a:cubicBezTo>
                <a:lnTo>
                  <a:pt x="18397" y="15901"/>
                </a:lnTo>
                <a:lnTo>
                  <a:pt x="18397" y="15007"/>
                </a:lnTo>
                <a:cubicBezTo>
                  <a:pt x="18397" y="14673"/>
                  <a:pt x="18114" y="14363"/>
                  <a:pt x="17648" y="14180"/>
                </a:cubicBezTo>
                <a:lnTo>
                  <a:pt x="15714" y="13422"/>
                </a:lnTo>
                <a:close/>
                <a:moveTo>
                  <a:pt x="21600" y="13422"/>
                </a:moveTo>
                <a:lnTo>
                  <a:pt x="19663" y="14180"/>
                </a:lnTo>
                <a:cubicBezTo>
                  <a:pt x="19197" y="14363"/>
                  <a:pt x="18918" y="14673"/>
                  <a:pt x="18918" y="15007"/>
                </a:cubicBezTo>
                <a:lnTo>
                  <a:pt x="18918" y="15901"/>
                </a:lnTo>
                <a:lnTo>
                  <a:pt x="20339" y="15344"/>
                </a:lnTo>
                <a:cubicBezTo>
                  <a:pt x="21125" y="15037"/>
                  <a:pt x="21600" y="14513"/>
                  <a:pt x="21600" y="13951"/>
                </a:cubicBezTo>
                <a:lnTo>
                  <a:pt x="21600" y="13422"/>
                </a:lnTo>
                <a:close/>
                <a:moveTo>
                  <a:pt x="2581" y="16328"/>
                </a:moveTo>
                <a:lnTo>
                  <a:pt x="2384" y="21600"/>
                </a:lnTo>
                <a:lnTo>
                  <a:pt x="3502" y="21600"/>
                </a:lnTo>
                <a:lnTo>
                  <a:pt x="3305" y="16328"/>
                </a:lnTo>
                <a:lnTo>
                  <a:pt x="2581" y="16328"/>
                </a:lnTo>
                <a:close/>
                <a:moveTo>
                  <a:pt x="18296" y="16328"/>
                </a:moveTo>
                <a:lnTo>
                  <a:pt x="18099" y="21600"/>
                </a:lnTo>
                <a:lnTo>
                  <a:pt x="19216" y="21600"/>
                </a:lnTo>
                <a:lnTo>
                  <a:pt x="19019" y="16328"/>
                </a:lnTo>
                <a:lnTo>
                  <a:pt x="18296" y="16328"/>
                </a:lnTo>
                <a:close/>
              </a:path>
            </a:pathLst>
          </a:custGeom>
          <a:solidFill>
            <a:srgbClr val="FFFFFF"/>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560" name="Tractor"/>
          <p:cNvSpPr/>
          <p:nvPr/>
        </p:nvSpPr>
        <p:spPr>
          <a:xfrm>
            <a:off x="11689002" y="7736733"/>
            <a:ext cx="1021197" cy="727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45" y="0"/>
                </a:moveTo>
                <a:cubicBezTo>
                  <a:pt x="3144" y="0"/>
                  <a:pt x="3046" y="54"/>
                  <a:pt x="2973" y="152"/>
                </a:cubicBezTo>
                <a:lnTo>
                  <a:pt x="2110" y="1307"/>
                </a:lnTo>
                <a:cubicBezTo>
                  <a:pt x="2009" y="1402"/>
                  <a:pt x="2058" y="1624"/>
                  <a:pt x="2180" y="1624"/>
                </a:cubicBezTo>
                <a:lnTo>
                  <a:pt x="3093" y="1624"/>
                </a:lnTo>
                <a:cubicBezTo>
                  <a:pt x="3177" y="1624"/>
                  <a:pt x="3237" y="1737"/>
                  <a:pt x="3211" y="1849"/>
                </a:cubicBezTo>
                <a:lnTo>
                  <a:pt x="1657" y="8608"/>
                </a:lnTo>
                <a:cubicBezTo>
                  <a:pt x="2546" y="7724"/>
                  <a:pt x="3631" y="7202"/>
                  <a:pt x="4801" y="7202"/>
                </a:cubicBezTo>
                <a:cubicBezTo>
                  <a:pt x="7806" y="7202"/>
                  <a:pt x="10250" y="10637"/>
                  <a:pt x="10250" y="14858"/>
                </a:cubicBezTo>
                <a:cubicBezTo>
                  <a:pt x="10250" y="15112"/>
                  <a:pt x="10243" y="15363"/>
                  <a:pt x="10225" y="15611"/>
                </a:cubicBezTo>
                <a:lnTo>
                  <a:pt x="11334" y="15611"/>
                </a:lnTo>
                <a:cubicBezTo>
                  <a:pt x="11436" y="15611"/>
                  <a:pt x="11528" y="15695"/>
                  <a:pt x="11567" y="15826"/>
                </a:cubicBezTo>
                <a:lnTo>
                  <a:pt x="11774" y="16517"/>
                </a:lnTo>
                <a:cubicBezTo>
                  <a:pt x="11814" y="16649"/>
                  <a:pt x="11904" y="16733"/>
                  <a:pt x="12005" y="16733"/>
                </a:cubicBezTo>
                <a:lnTo>
                  <a:pt x="13961" y="16733"/>
                </a:lnTo>
                <a:cubicBezTo>
                  <a:pt x="13961" y="16723"/>
                  <a:pt x="13959" y="16716"/>
                  <a:pt x="13959" y="16707"/>
                </a:cubicBezTo>
                <a:cubicBezTo>
                  <a:pt x="13959" y="13505"/>
                  <a:pt x="15814" y="10902"/>
                  <a:pt x="18094" y="10902"/>
                </a:cubicBezTo>
                <a:cubicBezTo>
                  <a:pt x="19132" y="10902"/>
                  <a:pt x="20081" y="11443"/>
                  <a:pt x="20808" y="12334"/>
                </a:cubicBezTo>
                <a:lnTo>
                  <a:pt x="21551" y="10625"/>
                </a:lnTo>
                <a:cubicBezTo>
                  <a:pt x="21583" y="10552"/>
                  <a:pt x="21600" y="10471"/>
                  <a:pt x="21600" y="10386"/>
                </a:cubicBezTo>
                <a:lnTo>
                  <a:pt x="21600" y="8186"/>
                </a:lnTo>
                <a:cubicBezTo>
                  <a:pt x="21600" y="7957"/>
                  <a:pt x="21479" y="7762"/>
                  <a:pt x="21317" y="7730"/>
                </a:cubicBezTo>
                <a:lnTo>
                  <a:pt x="16755" y="6811"/>
                </a:lnTo>
                <a:lnTo>
                  <a:pt x="16755" y="4017"/>
                </a:lnTo>
                <a:cubicBezTo>
                  <a:pt x="16755" y="2920"/>
                  <a:pt x="16951" y="2193"/>
                  <a:pt x="17357" y="1768"/>
                </a:cubicBezTo>
                <a:lnTo>
                  <a:pt x="17357" y="410"/>
                </a:lnTo>
                <a:cubicBezTo>
                  <a:pt x="16679" y="790"/>
                  <a:pt x="15904" y="1725"/>
                  <a:pt x="15904" y="4017"/>
                </a:cubicBezTo>
                <a:lnTo>
                  <a:pt x="15904" y="6641"/>
                </a:lnTo>
                <a:lnTo>
                  <a:pt x="13192" y="6094"/>
                </a:lnTo>
                <a:cubicBezTo>
                  <a:pt x="12873" y="6029"/>
                  <a:pt x="12598" y="5746"/>
                  <a:pt x="12457" y="5338"/>
                </a:cubicBezTo>
                <a:lnTo>
                  <a:pt x="11257" y="1854"/>
                </a:lnTo>
                <a:cubicBezTo>
                  <a:pt x="11220" y="1747"/>
                  <a:pt x="11275" y="1624"/>
                  <a:pt x="11360" y="1624"/>
                </a:cubicBezTo>
                <a:lnTo>
                  <a:pt x="11879" y="1624"/>
                </a:lnTo>
                <a:cubicBezTo>
                  <a:pt x="11967" y="1624"/>
                  <a:pt x="12023" y="1487"/>
                  <a:pt x="11978" y="1380"/>
                </a:cubicBezTo>
                <a:lnTo>
                  <a:pt x="11602" y="161"/>
                </a:lnTo>
                <a:cubicBezTo>
                  <a:pt x="11560" y="61"/>
                  <a:pt x="11485" y="0"/>
                  <a:pt x="11402" y="0"/>
                </a:cubicBezTo>
                <a:lnTo>
                  <a:pt x="9160" y="0"/>
                </a:lnTo>
                <a:lnTo>
                  <a:pt x="7065" y="0"/>
                </a:lnTo>
                <a:lnTo>
                  <a:pt x="3245" y="0"/>
                </a:lnTo>
                <a:close/>
                <a:moveTo>
                  <a:pt x="4582" y="1624"/>
                </a:moveTo>
                <a:lnTo>
                  <a:pt x="5274" y="1624"/>
                </a:lnTo>
                <a:lnTo>
                  <a:pt x="6330" y="1624"/>
                </a:lnTo>
                <a:cubicBezTo>
                  <a:pt x="6445" y="1624"/>
                  <a:pt x="6539" y="1755"/>
                  <a:pt x="6539" y="1918"/>
                </a:cubicBezTo>
                <a:lnTo>
                  <a:pt x="6539" y="5552"/>
                </a:lnTo>
                <a:cubicBezTo>
                  <a:pt x="6539" y="5714"/>
                  <a:pt x="6445" y="5845"/>
                  <a:pt x="6330" y="5845"/>
                </a:cubicBezTo>
                <a:lnTo>
                  <a:pt x="4049" y="5845"/>
                </a:lnTo>
                <a:cubicBezTo>
                  <a:pt x="3827" y="5845"/>
                  <a:pt x="3664" y="5550"/>
                  <a:pt x="3720" y="5248"/>
                </a:cubicBezTo>
                <a:lnTo>
                  <a:pt x="4347" y="1877"/>
                </a:lnTo>
                <a:cubicBezTo>
                  <a:pt x="4375" y="1727"/>
                  <a:pt x="4471" y="1624"/>
                  <a:pt x="4582" y="1624"/>
                </a:cubicBezTo>
                <a:close/>
                <a:moveTo>
                  <a:pt x="7789" y="1624"/>
                </a:moveTo>
                <a:lnTo>
                  <a:pt x="9959" y="1624"/>
                </a:lnTo>
                <a:cubicBezTo>
                  <a:pt x="10068" y="1624"/>
                  <a:pt x="10164" y="1725"/>
                  <a:pt x="10193" y="1873"/>
                </a:cubicBezTo>
                <a:lnTo>
                  <a:pt x="10889" y="5412"/>
                </a:lnTo>
                <a:cubicBezTo>
                  <a:pt x="10932" y="5629"/>
                  <a:pt x="10815" y="5845"/>
                  <a:pt x="10655" y="5845"/>
                </a:cubicBezTo>
                <a:lnTo>
                  <a:pt x="7789" y="5845"/>
                </a:lnTo>
                <a:cubicBezTo>
                  <a:pt x="7674" y="5845"/>
                  <a:pt x="7580" y="5714"/>
                  <a:pt x="7580" y="5552"/>
                </a:cubicBezTo>
                <a:lnTo>
                  <a:pt x="7580" y="1918"/>
                </a:lnTo>
                <a:cubicBezTo>
                  <a:pt x="7580" y="1755"/>
                  <a:pt x="7674" y="1624"/>
                  <a:pt x="7789" y="1624"/>
                </a:cubicBezTo>
                <a:close/>
                <a:moveTo>
                  <a:pt x="4801" y="8115"/>
                </a:moveTo>
                <a:cubicBezTo>
                  <a:pt x="2150" y="8115"/>
                  <a:pt x="0" y="11134"/>
                  <a:pt x="0" y="14858"/>
                </a:cubicBezTo>
                <a:cubicBezTo>
                  <a:pt x="0" y="18581"/>
                  <a:pt x="2150" y="21600"/>
                  <a:pt x="4801" y="21600"/>
                </a:cubicBezTo>
                <a:cubicBezTo>
                  <a:pt x="7452" y="21600"/>
                  <a:pt x="9601" y="18581"/>
                  <a:pt x="9601" y="14858"/>
                </a:cubicBezTo>
                <a:cubicBezTo>
                  <a:pt x="9601" y="11134"/>
                  <a:pt x="7452" y="8115"/>
                  <a:pt x="4801" y="8115"/>
                </a:cubicBezTo>
                <a:close/>
                <a:moveTo>
                  <a:pt x="4801" y="11115"/>
                </a:moveTo>
                <a:cubicBezTo>
                  <a:pt x="6273" y="11115"/>
                  <a:pt x="7466" y="12791"/>
                  <a:pt x="7466" y="14858"/>
                </a:cubicBezTo>
                <a:cubicBezTo>
                  <a:pt x="7466" y="16925"/>
                  <a:pt x="6273" y="18601"/>
                  <a:pt x="4801" y="18601"/>
                </a:cubicBezTo>
                <a:cubicBezTo>
                  <a:pt x="3329" y="18601"/>
                  <a:pt x="2136" y="16925"/>
                  <a:pt x="2136" y="14858"/>
                </a:cubicBezTo>
                <a:cubicBezTo>
                  <a:pt x="2136" y="12791"/>
                  <a:pt x="3329" y="11115"/>
                  <a:pt x="4801" y="11115"/>
                </a:cubicBezTo>
                <a:close/>
                <a:moveTo>
                  <a:pt x="18094" y="11813"/>
                </a:moveTo>
                <a:cubicBezTo>
                  <a:pt x="16170" y="11813"/>
                  <a:pt x="14610" y="14004"/>
                  <a:pt x="14610" y="16707"/>
                </a:cubicBezTo>
                <a:cubicBezTo>
                  <a:pt x="14610" y="19409"/>
                  <a:pt x="16170" y="21600"/>
                  <a:pt x="18094" y="21600"/>
                </a:cubicBezTo>
                <a:cubicBezTo>
                  <a:pt x="20018" y="21600"/>
                  <a:pt x="21578" y="19409"/>
                  <a:pt x="21578" y="16707"/>
                </a:cubicBezTo>
                <a:cubicBezTo>
                  <a:pt x="21578" y="14004"/>
                  <a:pt x="20018" y="11813"/>
                  <a:pt x="18094" y="11813"/>
                </a:cubicBezTo>
                <a:close/>
                <a:moveTo>
                  <a:pt x="18094" y="14065"/>
                </a:moveTo>
                <a:cubicBezTo>
                  <a:pt x="19132" y="14065"/>
                  <a:pt x="19973" y="15248"/>
                  <a:pt x="19973" y="16707"/>
                </a:cubicBezTo>
                <a:cubicBezTo>
                  <a:pt x="19973" y="18165"/>
                  <a:pt x="19132" y="19346"/>
                  <a:pt x="18094" y="19346"/>
                </a:cubicBezTo>
                <a:cubicBezTo>
                  <a:pt x="17055" y="19346"/>
                  <a:pt x="16213" y="18165"/>
                  <a:pt x="16213" y="16707"/>
                </a:cubicBezTo>
                <a:cubicBezTo>
                  <a:pt x="16213" y="15248"/>
                  <a:pt x="17055" y="14065"/>
                  <a:pt x="18094" y="14065"/>
                </a:cubicBezTo>
                <a:close/>
              </a:path>
            </a:pathLst>
          </a:custGeom>
          <a:solidFill>
            <a:schemeClr val="accent2">
              <a:hueOff val="-2473793"/>
              <a:satOff val="-50209"/>
              <a:lumOff val="23543"/>
            </a:scheme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561" name="Function Graph"/>
          <p:cNvSpPr/>
          <p:nvPr/>
        </p:nvSpPr>
        <p:spPr>
          <a:xfrm>
            <a:off x="9995239" y="3800112"/>
            <a:ext cx="731956" cy="727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 y="0"/>
                </a:moveTo>
                <a:cubicBezTo>
                  <a:pt x="87" y="0"/>
                  <a:pt x="0" y="87"/>
                  <a:pt x="0" y="194"/>
                </a:cubicBezTo>
                <a:lnTo>
                  <a:pt x="0" y="21404"/>
                </a:lnTo>
                <a:cubicBezTo>
                  <a:pt x="0" y="21511"/>
                  <a:pt x="87" y="21600"/>
                  <a:pt x="193" y="21600"/>
                </a:cubicBezTo>
                <a:lnTo>
                  <a:pt x="21322" y="21600"/>
                </a:lnTo>
                <a:cubicBezTo>
                  <a:pt x="21428" y="21600"/>
                  <a:pt x="21514" y="21511"/>
                  <a:pt x="21514" y="21404"/>
                </a:cubicBezTo>
                <a:lnTo>
                  <a:pt x="21514" y="20822"/>
                </a:lnTo>
                <a:cubicBezTo>
                  <a:pt x="21514" y="20715"/>
                  <a:pt x="21428" y="20628"/>
                  <a:pt x="21322" y="20628"/>
                </a:cubicBezTo>
                <a:lnTo>
                  <a:pt x="1159" y="20628"/>
                </a:lnTo>
                <a:cubicBezTo>
                  <a:pt x="1052" y="20628"/>
                  <a:pt x="966" y="20539"/>
                  <a:pt x="966" y="20432"/>
                </a:cubicBezTo>
                <a:lnTo>
                  <a:pt x="966" y="194"/>
                </a:lnTo>
                <a:cubicBezTo>
                  <a:pt x="966" y="87"/>
                  <a:pt x="879" y="0"/>
                  <a:pt x="773" y="0"/>
                </a:cubicBezTo>
                <a:lnTo>
                  <a:pt x="193" y="0"/>
                </a:lnTo>
                <a:close/>
                <a:moveTo>
                  <a:pt x="4579" y="3635"/>
                </a:moveTo>
                <a:cubicBezTo>
                  <a:pt x="4069" y="3635"/>
                  <a:pt x="3973" y="4313"/>
                  <a:pt x="3893" y="5269"/>
                </a:cubicBezTo>
                <a:cubicBezTo>
                  <a:pt x="3826" y="6066"/>
                  <a:pt x="3789" y="7155"/>
                  <a:pt x="3747" y="8309"/>
                </a:cubicBezTo>
                <a:cubicBezTo>
                  <a:pt x="3722" y="9023"/>
                  <a:pt x="3694" y="9757"/>
                  <a:pt x="3660" y="10474"/>
                </a:cubicBezTo>
                <a:lnTo>
                  <a:pt x="1430" y="10474"/>
                </a:lnTo>
                <a:lnTo>
                  <a:pt x="1430" y="11230"/>
                </a:lnTo>
                <a:lnTo>
                  <a:pt x="4374" y="11230"/>
                </a:lnTo>
                <a:lnTo>
                  <a:pt x="4393" y="10873"/>
                </a:lnTo>
                <a:cubicBezTo>
                  <a:pt x="4437" y="10037"/>
                  <a:pt x="4467" y="9172"/>
                  <a:pt x="4497" y="8336"/>
                </a:cubicBezTo>
                <a:cubicBezTo>
                  <a:pt x="4526" y="7507"/>
                  <a:pt x="4560" y="6578"/>
                  <a:pt x="4607" y="5814"/>
                </a:cubicBezTo>
                <a:cubicBezTo>
                  <a:pt x="4621" y="5979"/>
                  <a:pt x="4635" y="6160"/>
                  <a:pt x="4648" y="6361"/>
                </a:cubicBezTo>
                <a:cubicBezTo>
                  <a:pt x="4720" y="7486"/>
                  <a:pt x="4764" y="8893"/>
                  <a:pt x="4805" y="10253"/>
                </a:cubicBezTo>
                <a:cubicBezTo>
                  <a:pt x="4814" y="10545"/>
                  <a:pt x="4823" y="10836"/>
                  <a:pt x="4832" y="11121"/>
                </a:cubicBezTo>
                <a:lnTo>
                  <a:pt x="4839" y="11340"/>
                </a:lnTo>
                <a:cubicBezTo>
                  <a:pt x="4882" y="12712"/>
                  <a:pt x="4923" y="14008"/>
                  <a:pt x="5011" y="14987"/>
                </a:cubicBezTo>
                <a:cubicBezTo>
                  <a:pt x="5108" y="16050"/>
                  <a:pt x="5236" y="16930"/>
                  <a:pt x="5835" y="16930"/>
                </a:cubicBezTo>
                <a:cubicBezTo>
                  <a:pt x="6373" y="16930"/>
                  <a:pt x="6497" y="16190"/>
                  <a:pt x="6594" y="15296"/>
                </a:cubicBezTo>
                <a:cubicBezTo>
                  <a:pt x="6678" y="14518"/>
                  <a:pt x="6726" y="13520"/>
                  <a:pt x="6772" y="12555"/>
                </a:cubicBezTo>
                <a:cubicBezTo>
                  <a:pt x="6796" y="12043"/>
                  <a:pt x="6820" y="11560"/>
                  <a:pt x="6847" y="11132"/>
                </a:cubicBezTo>
                <a:cubicBezTo>
                  <a:pt x="6861" y="10921"/>
                  <a:pt x="6874" y="10707"/>
                  <a:pt x="6888" y="10495"/>
                </a:cubicBezTo>
                <a:cubicBezTo>
                  <a:pt x="6933" y="9765"/>
                  <a:pt x="6992" y="8813"/>
                  <a:pt x="7072" y="8108"/>
                </a:cubicBezTo>
                <a:cubicBezTo>
                  <a:pt x="7130" y="8632"/>
                  <a:pt x="7171" y="9283"/>
                  <a:pt x="7206" y="9828"/>
                </a:cubicBezTo>
                <a:cubicBezTo>
                  <a:pt x="7234" y="10257"/>
                  <a:pt x="7265" y="10701"/>
                  <a:pt x="7300" y="11138"/>
                </a:cubicBezTo>
                <a:cubicBezTo>
                  <a:pt x="7355" y="11811"/>
                  <a:pt x="7430" y="12670"/>
                  <a:pt x="7538" y="13325"/>
                </a:cubicBezTo>
                <a:cubicBezTo>
                  <a:pt x="7649" y="13995"/>
                  <a:pt x="7799" y="14650"/>
                  <a:pt x="8291" y="14650"/>
                </a:cubicBezTo>
                <a:cubicBezTo>
                  <a:pt x="8807" y="14650"/>
                  <a:pt x="8920" y="13936"/>
                  <a:pt x="8993" y="13463"/>
                </a:cubicBezTo>
                <a:cubicBezTo>
                  <a:pt x="9075" y="12940"/>
                  <a:pt x="9130" y="12285"/>
                  <a:pt x="9183" y="11651"/>
                </a:cubicBezTo>
                <a:cubicBezTo>
                  <a:pt x="9198" y="11475"/>
                  <a:pt x="9212" y="11303"/>
                  <a:pt x="9226" y="11141"/>
                </a:cubicBezTo>
                <a:cubicBezTo>
                  <a:pt x="9311" y="10194"/>
                  <a:pt x="9403" y="9541"/>
                  <a:pt x="9501" y="9185"/>
                </a:cubicBezTo>
                <a:cubicBezTo>
                  <a:pt x="9633" y="9696"/>
                  <a:pt x="9726" y="10669"/>
                  <a:pt x="9771" y="11144"/>
                </a:cubicBezTo>
                <a:cubicBezTo>
                  <a:pt x="9831" y="11767"/>
                  <a:pt x="9905" y="12254"/>
                  <a:pt x="9993" y="12594"/>
                </a:cubicBezTo>
                <a:cubicBezTo>
                  <a:pt x="10054" y="12832"/>
                  <a:pt x="10198" y="13391"/>
                  <a:pt x="10653" y="13391"/>
                </a:cubicBezTo>
                <a:cubicBezTo>
                  <a:pt x="11032" y="13391"/>
                  <a:pt x="11217" y="12975"/>
                  <a:pt x="11349" y="12567"/>
                </a:cubicBezTo>
                <a:cubicBezTo>
                  <a:pt x="11467" y="12203"/>
                  <a:pt x="11579" y="11704"/>
                  <a:pt x="11661" y="11165"/>
                </a:cubicBezTo>
                <a:cubicBezTo>
                  <a:pt x="11745" y="10615"/>
                  <a:pt x="11876" y="10261"/>
                  <a:pt x="11971" y="10086"/>
                </a:cubicBezTo>
                <a:cubicBezTo>
                  <a:pt x="12053" y="10269"/>
                  <a:pt x="12153" y="10639"/>
                  <a:pt x="12271" y="11188"/>
                </a:cubicBezTo>
                <a:cubicBezTo>
                  <a:pt x="12485" y="12183"/>
                  <a:pt x="12763" y="12626"/>
                  <a:pt x="13173" y="12626"/>
                </a:cubicBezTo>
                <a:cubicBezTo>
                  <a:pt x="13612" y="12626"/>
                  <a:pt x="13946" y="12143"/>
                  <a:pt x="14166" y="11193"/>
                </a:cubicBezTo>
                <a:cubicBezTo>
                  <a:pt x="14230" y="10915"/>
                  <a:pt x="14317" y="10721"/>
                  <a:pt x="14384" y="10609"/>
                </a:cubicBezTo>
                <a:cubicBezTo>
                  <a:pt x="14442" y="10712"/>
                  <a:pt x="14507" y="10855"/>
                  <a:pt x="14553" y="10955"/>
                </a:cubicBezTo>
                <a:cubicBezTo>
                  <a:pt x="14603" y="11064"/>
                  <a:pt x="14655" y="11175"/>
                  <a:pt x="14711" y="11283"/>
                </a:cubicBezTo>
                <a:cubicBezTo>
                  <a:pt x="14963" y="11766"/>
                  <a:pt x="15162" y="12149"/>
                  <a:pt x="15638" y="12149"/>
                </a:cubicBezTo>
                <a:cubicBezTo>
                  <a:pt x="16094" y="12149"/>
                  <a:pt x="16314" y="11747"/>
                  <a:pt x="16475" y="11453"/>
                </a:cubicBezTo>
                <a:cubicBezTo>
                  <a:pt x="16502" y="11402"/>
                  <a:pt x="16532" y="11350"/>
                  <a:pt x="16562" y="11300"/>
                </a:cubicBezTo>
                <a:cubicBezTo>
                  <a:pt x="16588" y="11255"/>
                  <a:pt x="16611" y="11213"/>
                  <a:pt x="16634" y="11173"/>
                </a:cubicBezTo>
                <a:cubicBezTo>
                  <a:pt x="16703" y="11053"/>
                  <a:pt x="16782" y="10918"/>
                  <a:pt x="16828" y="10864"/>
                </a:cubicBezTo>
                <a:cubicBezTo>
                  <a:pt x="16903" y="10914"/>
                  <a:pt x="17032" y="11105"/>
                  <a:pt x="17112" y="11224"/>
                </a:cubicBezTo>
                <a:lnTo>
                  <a:pt x="17155" y="11291"/>
                </a:lnTo>
                <a:cubicBezTo>
                  <a:pt x="17177" y="11324"/>
                  <a:pt x="17200" y="11356"/>
                  <a:pt x="17222" y="11389"/>
                </a:cubicBezTo>
                <a:cubicBezTo>
                  <a:pt x="17416" y="11682"/>
                  <a:pt x="17656" y="12047"/>
                  <a:pt x="18076" y="12047"/>
                </a:cubicBezTo>
                <a:cubicBezTo>
                  <a:pt x="18508" y="12047"/>
                  <a:pt x="18724" y="11727"/>
                  <a:pt x="18882" y="11494"/>
                </a:cubicBezTo>
                <a:cubicBezTo>
                  <a:pt x="18919" y="11439"/>
                  <a:pt x="18953" y="11387"/>
                  <a:pt x="18989" y="11340"/>
                </a:cubicBezTo>
                <a:cubicBezTo>
                  <a:pt x="19096" y="11202"/>
                  <a:pt x="19183" y="11125"/>
                  <a:pt x="19231" y="11090"/>
                </a:cubicBezTo>
                <a:cubicBezTo>
                  <a:pt x="19285" y="11117"/>
                  <a:pt x="19403" y="11188"/>
                  <a:pt x="19622" y="11387"/>
                </a:cubicBezTo>
                <a:cubicBezTo>
                  <a:pt x="19919" y="11658"/>
                  <a:pt x="20277" y="11689"/>
                  <a:pt x="20520" y="11689"/>
                </a:cubicBezTo>
                <a:cubicBezTo>
                  <a:pt x="20701" y="11689"/>
                  <a:pt x="20939" y="11612"/>
                  <a:pt x="21281" y="11494"/>
                </a:cubicBezTo>
                <a:cubicBezTo>
                  <a:pt x="21406" y="11451"/>
                  <a:pt x="21535" y="11406"/>
                  <a:pt x="21600" y="11391"/>
                </a:cubicBezTo>
                <a:lnTo>
                  <a:pt x="21429" y="10655"/>
                </a:lnTo>
                <a:cubicBezTo>
                  <a:pt x="21326" y="10679"/>
                  <a:pt x="21192" y="10724"/>
                  <a:pt x="21037" y="10778"/>
                </a:cubicBezTo>
                <a:cubicBezTo>
                  <a:pt x="20885" y="10831"/>
                  <a:pt x="20601" y="10929"/>
                  <a:pt x="20520" y="10933"/>
                </a:cubicBezTo>
                <a:cubicBezTo>
                  <a:pt x="20323" y="10933"/>
                  <a:pt x="20208" y="10903"/>
                  <a:pt x="20125" y="10827"/>
                </a:cubicBezTo>
                <a:cubicBezTo>
                  <a:pt x="19729" y="10468"/>
                  <a:pt x="19465" y="10321"/>
                  <a:pt x="19209" y="10321"/>
                </a:cubicBezTo>
                <a:cubicBezTo>
                  <a:pt x="18891" y="10321"/>
                  <a:pt x="18593" y="10623"/>
                  <a:pt x="18398" y="10876"/>
                </a:cubicBezTo>
                <a:cubicBezTo>
                  <a:pt x="18347" y="10942"/>
                  <a:pt x="18300" y="11009"/>
                  <a:pt x="18260" y="11068"/>
                </a:cubicBezTo>
                <a:cubicBezTo>
                  <a:pt x="18214" y="11137"/>
                  <a:pt x="18131" y="11262"/>
                  <a:pt x="18089" y="11288"/>
                </a:cubicBezTo>
                <a:cubicBezTo>
                  <a:pt x="18025" y="11240"/>
                  <a:pt x="17915" y="11074"/>
                  <a:pt x="17848" y="10972"/>
                </a:cubicBezTo>
                <a:cubicBezTo>
                  <a:pt x="17824" y="10936"/>
                  <a:pt x="17800" y="10899"/>
                  <a:pt x="17776" y="10864"/>
                </a:cubicBezTo>
                <a:lnTo>
                  <a:pt x="17734" y="10800"/>
                </a:lnTo>
                <a:cubicBezTo>
                  <a:pt x="17524" y="10488"/>
                  <a:pt x="17262" y="10100"/>
                  <a:pt x="16820" y="10100"/>
                </a:cubicBezTo>
                <a:cubicBezTo>
                  <a:pt x="16386" y="10100"/>
                  <a:pt x="16200" y="10421"/>
                  <a:pt x="15985" y="10793"/>
                </a:cubicBezTo>
                <a:cubicBezTo>
                  <a:pt x="15963" y="10832"/>
                  <a:pt x="15940" y="10873"/>
                  <a:pt x="15915" y="10916"/>
                </a:cubicBezTo>
                <a:cubicBezTo>
                  <a:pt x="15881" y="10974"/>
                  <a:pt x="15849" y="11031"/>
                  <a:pt x="15817" y="11089"/>
                </a:cubicBezTo>
                <a:cubicBezTo>
                  <a:pt x="15768" y="11179"/>
                  <a:pt x="15689" y="11322"/>
                  <a:pt x="15636" y="11379"/>
                </a:cubicBezTo>
                <a:cubicBezTo>
                  <a:pt x="15569" y="11303"/>
                  <a:pt x="15455" y="11083"/>
                  <a:pt x="15376" y="10932"/>
                </a:cubicBezTo>
                <a:cubicBezTo>
                  <a:pt x="15329" y="10841"/>
                  <a:pt x="15281" y="10738"/>
                  <a:pt x="15236" y="10638"/>
                </a:cubicBezTo>
                <a:cubicBezTo>
                  <a:pt x="15037" y="10207"/>
                  <a:pt x="14832" y="9760"/>
                  <a:pt x="14392" y="9760"/>
                </a:cubicBezTo>
                <a:cubicBezTo>
                  <a:pt x="14192" y="9760"/>
                  <a:pt x="13698" y="9883"/>
                  <a:pt x="13435" y="11021"/>
                </a:cubicBezTo>
                <a:cubicBezTo>
                  <a:pt x="13357" y="11357"/>
                  <a:pt x="13273" y="11579"/>
                  <a:pt x="13205" y="11715"/>
                </a:cubicBezTo>
                <a:cubicBezTo>
                  <a:pt x="13148" y="11575"/>
                  <a:pt x="13076" y="11355"/>
                  <a:pt x="13006" y="11028"/>
                </a:cubicBezTo>
                <a:cubicBezTo>
                  <a:pt x="12807" y="10105"/>
                  <a:pt x="12620" y="9232"/>
                  <a:pt x="11964" y="9232"/>
                </a:cubicBezTo>
                <a:cubicBezTo>
                  <a:pt x="11677" y="9232"/>
                  <a:pt x="11160" y="9468"/>
                  <a:pt x="10918" y="11050"/>
                </a:cubicBezTo>
                <a:cubicBezTo>
                  <a:pt x="10841" y="11554"/>
                  <a:pt x="10754" y="11935"/>
                  <a:pt x="10675" y="12204"/>
                </a:cubicBezTo>
                <a:cubicBezTo>
                  <a:pt x="10626" y="11959"/>
                  <a:pt x="10570" y="11599"/>
                  <a:pt x="10519" y="11072"/>
                </a:cubicBezTo>
                <a:cubicBezTo>
                  <a:pt x="10347" y="9278"/>
                  <a:pt x="10207" y="8177"/>
                  <a:pt x="9518" y="8177"/>
                </a:cubicBezTo>
                <a:cubicBezTo>
                  <a:pt x="8791" y="8177"/>
                  <a:pt x="8635" y="9324"/>
                  <a:pt x="8479" y="11073"/>
                </a:cubicBezTo>
                <a:cubicBezTo>
                  <a:pt x="8464" y="11237"/>
                  <a:pt x="8450" y="11410"/>
                  <a:pt x="8435" y="11586"/>
                </a:cubicBezTo>
                <a:cubicBezTo>
                  <a:pt x="8399" y="12017"/>
                  <a:pt x="8343" y="12660"/>
                  <a:pt x="8274" y="13176"/>
                </a:cubicBezTo>
                <a:cubicBezTo>
                  <a:pt x="8205" y="12735"/>
                  <a:pt x="8129" y="12070"/>
                  <a:pt x="8048" y="11077"/>
                </a:cubicBezTo>
                <a:cubicBezTo>
                  <a:pt x="8013" y="10647"/>
                  <a:pt x="7985" y="10205"/>
                  <a:pt x="7957" y="9779"/>
                </a:cubicBezTo>
                <a:cubicBezTo>
                  <a:pt x="7906" y="8996"/>
                  <a:pt x="7857" y="8257"/>
                  <a:pt x="7778" y="7708"/>
                </a:cubicBezTo>
                <a:cubicBezTo>
                  <a:pt x="7718" y="7289"/>
                  <a:pt x="7605" y="6511"/>
                  <a:pt x="7054" y="6511"/>
                </a:cubicBezTo>
                <a:cubicBezTo>
                  <a:pt x="6549" y="6511"/>
                  <a:pt x="6428" y="7160"/>
                  <a:pt x="6333" y="7946"/>
                </a:cubicBezTo>
                <a:cubicBezTo>
                  <a:pt x="6250" y="8624"/>
                  <a:pt x="6196" y="9510"/>
                  <a:pt x="6138" y="10447"/>
                </a:cubicBezTo>
                <a:cubicBezTo>
                  <a:pt x="6125" y="10659"/>
                  <a:pt x="6111" y="10872"/>
                  <a:pt x="6098" y="11084"/>
                </a:cubicBezTo>
                <a:cubicBezTo>
                  <a:pt x="6070" y="11517"/>
                  <a:pt x="6047" y="12003"/>
                  <a:pt x="6022" y="12518"/>
                </a:cubicBezTo>
                <a:cubicBezTo>
                  <a:pt x="5981" y="13382"/>
                  <a:pt x="5921" y="14640"/>
                  <a:pt x="5820" y="15463"/>
                </a:cubicBezTo>
                <a:cubicBezTo>
                  <a:pt x="5790" y="15243"/>
                  <a:pt x="5761" y="14961"/>
                  <a:pt x="5734" y="14601"/>
                </a:cubicBezTo>
                <a:cubicBezTo>
                  <a:pt x="5665" y="13683"/>
                  <a:pt x="5629" y="12532"/>
                  <a:pt x="5590" y="11315"/>
                </a:cubicBezTo>
                <a:lnTo>
                  <a:pt x="5581" y="11095"/>
                </a:lnTo>
                <a:cubicBezTo>
                  <a:pt x="5572" y="10811"/>
                  <a:pt x="5564" y="10521"/>
                  <a:pt x="5555" y="10230"/>
                </a:cubicBezTo>
                <a:cubicBezTo>
                  <a:pt x="5509" y="8720"/>
                  <a:pt x="5461" y="7158"/>
                  <a:pt x="5374" y="5970"/>
                </a:cubicBezTo>
                <a:cubicBezTo>
                  <a:pt x="5325" y="5317"/>
                  <a:pt x="5270" y="4832"/>
                  <a:pt x="5203" y="4489"/>
                </a:cubicBezTo>
                <a:cubicBezTo>
                  <a:pt x="5148" y="4212"/>
                  <a:pt x="5034" y="3635"/>
                  <a:pt x="4579" y="3635"/>
                </a:cubicBezTo>
                <a:close/>
              </a:path>
            </a:pathLst>
          </a:custGeom>
          <a:solidFill>
            <a:schemeClr val="accent5">
              <a:hueOff val="-444211"/>
              <a:satOff val="-14915"/>
              <a:lumOff val="22857"/>
            </a:scheme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562" name="Woman"/>
          <p:cNvSpPr/>
          <p:nvPr/>
        </p:nvSpPr>
        <p:spPr>
          <a:xfrm>
            <a:off x="8437769" y="2756325"/>
            <a:ext cx="612263" cy="1532739"/>
          </a:xfrm>
          <a:custGeom>
            <a:avLst/>
            <a:gdLst/>
            <a:ahLst/>
            <a:cxnLst>
              <a:cxn ang="0">
                <a:pos x="wd2" y="hd2"/>
              </a:cxn>
              <a:cxn ang="5400000">
                <a:pos x="wd2" y="hd2"/>
              </a:cxn>
              <a:cxn ang="10800000">
                <a:pos x="wd2" y="hd2"/>
              </a:cxn>
              <a:cxn ang="16200000">
                <a:pos x="wd2" y="hd2"/>
              </a:cxn>
            </a:cxnLst>
            <a:rect l="0" t="0" r="r" b="b"/>
            <a:pathLst>
              <a:path w="21387" h="21451" fill="norm" stroke="1" extrusionOk="0">
                <a:moveTo>
                  <a:pt x="10767" y="3"/>
                </a:moveTo>
                <a:cubicBezTo>
                  <a:pt x="10163" y="-15"/>
                  <a:pt x="9173" y="50"/>
                  <a:pt x="8379" y="485"/>
                </a:cubicBezTo>
                <a:cubicBezTo>
                  <a:pt x="7869" y="770"/>
                  <a:pt x="7992" y="989"/>
                  <a:pt x="7147" y="1709"/>
                </a:cubicBezTo>
                <a:cubicBezTo>
                  <a:pt x="6047" y="2649"/>
                  <a:pt x="7909" y="2821"/>
                  <a:pt x="6636" y="3320"/>
                </a:cubicBezTo>
                <a:cubicBezTo>
                  <a:pt x="6113" y="3525"/>
                  <a:pt x="6502" y="3869"/>
                  <a:pt x="6502" y="3869"/>
                </a:cubicBezTo>
                <a:cubicBezTo>
                  <a:pt x="6394" y="3885"/>
                  <a:pt x="6207" y="3880"/>
                  <a:pt x="6099" y="3896"/>
                </a:cubicBezTo>
                <a:cubicBezTo>
                  <a:pt x="5550" y="3950"/>
                  <a:pt x="4864" y="4024"/>
                  <a:pt x="4314" y="4395"/>
                </a:cubicBezTo>
                <a:cubicBezTo>
                  <a:pt x="3537" y="4916"/>
                  <a:pt x="1662" y="6006"/>
                  <a:pt x="254" y="6893"/>
                </a:cubicBezTo>
                <a:cubicBezTo>
                  <a:pt x="241" y="6904"/>
                  <a:pt x="226" y="6914"/>
                  <a:pt x="212" y="6920"/>
                </a:cubicBezTo>
                <a:cubicBezTo>
                  <a:pt x="186" y="6941"/>
                  <a:pt x="160" y="6962"/>
                  <a:pt x="133" y="6978"/>
                </a:cubicBezTo>
                <a:cubicBezTo>
                  <a:pt x="-28" y="7113"/>
                  <a:pt x="-54" y="7253"/>
                  <a:pt x="120" y="7398"/>
                </a:cubicBezTo>
                <a:cubicBezTo>
                  <a:pt x="402" y="7629"/>
                  <a:pt x="494" y="7843"/>
                  <a:pt x="883" y="8241"/>
                </a:cubicBezTo>
                <a:cubicBezTo>
                  <a:pt x="1258" y="8633"/>
                  <a:pt x="2132" y="9064"/>
                  <a:pt x="2789" y="9483"/>
                </a:cubicBezTo>
                <a:cubicBezTo>
                  <a:pt x="2950" y="9591"/>
                  <a:pt x="2935" y="9681"/>
                  <a:pt x="3351" y="9923"/>
                </a:cubicBezTo>
                <a:cubicBezTo>
                  <a:pt x="3579" y="10057"/>
                  <a:pt x="3967" y="10040"/>
                  <a:pt x="3820" y="10040"/>
                </a:cubicBezTo>
                <a:cubicBezTo>
                  <a:pt x="4182" y="10051"/>
                  <a:pt x="4546" y="10004"/>
                  <a:pt x="4532" y="10025"/>
                </a:cubicBezTo>
                <a:cubicBezTo>
                  <a:pt x="4331" y="10627"/>
                  <a:pt x="4437" y="11347"/>
                  <a:pt x="4692" y="12094"/>
                </a:cubicBezTo>
                <a:cubicBezTo>
                  <a:pt x="4839" y="12561"/>
                  <a:pt x="6473" y="15069"/>
                  <a:pt x="6527" y="15493"/>
                </a:cubicBezTo>
                <a:cubicBezTo>
                  <a:pt x="6688" y="17357"/>
                  <a:pt x="7279" y="18781"/>
                  <a:pt x="7641" y="19603"/>
                </a:cubicBezTo>
                <a:cubicBezTo>
                  <a:pt x="7668" y="19651"/>
                  <a:pt x="7723" y="19673"/>
                  <a:pt x="7763" y="19673"/>
                </a:cubicBezTo>
                <a:cubicBezTo>
                  <a:pt x="7790" y="19673"/>
                  <a:pt x="7857" y="19684"/>
                  <a:pt x="7951" y="19700"/>
                </a:cubicBezTo>
                <a:cubicBezTo>
                  <a:pt x="7965" y="20098"/>
                  <a:pt x="8258" y="20001"/>
                  <a:pt x="7775" y="20313"/>
                </a:cubicBezTo>
                <a:cubicBezTo>
                  <a:pt x="7494" y="20495"/>
                  <a:pt x="6838" y="20688"/>
                  <a:pt x="6891" y="21026"/>
                </a:cubicBezTo>
                <a:cubicBezTo>
                  <a:pt x="6905" y="21150"/>
                  <a:pt x="6973" y="21215"/>
                  <a:pt x="7214" y="21307"/>
                </a:cubicBezTo>
                <a:cubicBezTo>
                  <a:pt x="7536" y="21419"/>
                  <a:pt x="8649" y="21585"/>
                  <a:pt x="9694" y="21268"/>
                </a:cubicBezTo>
                <a:cubicBezTo>
                  <a:pt x="10231" y="21107"/>
                  <a:pt x="9893" y="20801"/>
                  <a:pt x="10000" y="20672"/>
                </a:cubicBezTo>
                <a:cubicBezTo>
                  <a:pt x="10148" y="20511"/>
                  <a:pt x="10348" y="20420"/>
                  <a:pt x="10214" y="20027"/>
                </a:cubicBezTo>
                <a:cubicBezTo>
                  <a:pt x="10187" y="19947"/>
                  <a:pt x="10096" y="19803"/>
                  <a:pt x="10042" y="19690"/>
                </a:cubicBezTo>
                <a:cubicBezTo>
                  <a:pt x="10176" y="19669"/>
                  <a:pt x="10281" y="19642"/>
                  <a:pt x="10281" y="19609"/>
                </a:cubicBezTo>
                <a:cubicBezTo>
                  <a:pt x="10294" y="19174"/>
                  <a:pt x="10309" y="18942"/>
                  <a:pt x="10268" y="18287"/>
                </a:cubicBezTo>
                <a:cubicBezTo>
                  <a:pt x="10228" y="17798"/>
                  <a:pt x="10243" y="17454"/>
                  <a:pt x="10176" y="16944"/>
                </a:cubicBezTo>
                <a:cubicBezTo>
                  <a:pt x="10109" y="16390"/>
                  <a:pt x="10015" y="16449"/>
                  <a:pt x="9908" y="15896"/>
                </a:cubicBezTo>
                <a:cubicBezTo>
                  <a:pt x="9868" y="15660"/>
                  <a:pt x="9825" y="15434"/>
                  <a:pt x="9879" y="15193"/>
                </a:cubicBezTo>
                <a:cubicBezTo>
                  <a:pt x="9892" y="15101"/>
                  <a:pt x="9987" y="14456"/>
                  <a:pt x="10000" y="14365"/>
                </a:cubicBezTo>
                <a:cubicBezTo>
                  <a:pt x="10027" y="13312"/>
                  <a:pt x="10097" y="12899"/>
                  <a:pt x="10231" y="11852"/>
                </a:cubicBezTo>
                <a:cubicBezTo>
                  <a:pt x="10257" y="11766"/>
                  <a:pt x="10376" y="11717"/>
                  <a:pt x="10469" y="11803"/>
                </a:cubicBezTo>
                <a:cubicBezTo>
                  <a:pt x="11207" y="12464"/>
                  <a:pt x="11555" y="12812"/>
                  <a:pt x="12145" y="13452"/>
                </a:cubicBezTo>
                <a:cubicBezTo>
                  <a:pt x="12615" y="13962"/>
                  <a:pt x="13770" y="15290"/>
                  <a:pt x="13851" y="15532"/>
                </a:cubicBezTo>
                <a:cubicBezTo>
                  <a:pt x="13985" y="15978"/>
                  <a:pt x="14184" y="16417"/>
                  <a:pt x="14345" y="16965"/>
                </a:cubicBezTo>
                <a:cubicBezTo>
                  <a:pt x="14640" y="17948"/>
                  <a:pt x="15661" y="19270"/>
                  <a:pt x="15795" y="19517"/>
                </a:cubicBezTo>
                <a:cubicBezTo>
                  <a:pt x="15822" y="19565"/>
                  <a:pt x="15834" y="19592"/>
                  <a:pt x="15874" y="19630"/>
                </a:cubicBezTo>
                <a:cubicBezTo>
                  <a:pt x="15888" y="19640"/>
                  <a:pt x="16007" y="19658"/>
                  <a:pt x="16168" y="19663"/>
                </a:cubicBezTo>
                <a:cubicBezTo>
                  <a:pt x="16221" y="19851"/>
                  <a:pt x="16234" y="20173"/>
                  <a:pt x="15912" y="20420"/>
                </a:cubicBezTo>
                <a:cubicBezTo>
                  <a:pt x="15631" y="20641"/>
                  <a:pt x="16113" y="20946"/>
                  <a:pt x="16113" y="20946"/>
                </a:cubicBezTo>
                <a:cubicBezTo>
                  <a:pt x="16408" y="21042"/>
                  <a:pt x="16743" y="21091"/>
                  <a:pt x="17186" y="21080"/>
                </a:cubicBezTo>
                <a:cubicBezTo>
                  <a:pt x="17615" y="21075"/>
                  <a:pt x="17884" y="21161"/>
                  <a:pt x="17978" y="21187"/>
                </a:cubicBezTo>
                <a:cubicBezTo>
                  <a:pt x="18031" y="21204"/>
                  <a:pt x="18057" y="21209"/>
                  <a:pt x="18057" y="21209"/>
                </a:cubicBezTo>
                <a:cubicBezTo>
                  <a:pt x="18057" y="21209"/>
                  <a:pt x="19373" y="21440"/>
                  <a:pt x="20848" y="21344"/>
                </a:cubicBezTo>
                <a:cubicBezTo>
                  <a:pt x="21478" y="21317"/>
                  <a:pt x="21546" y="21161"/>
                  <a:pt x="21104" y="20946"/>
                </a:cubicBezTo>
                <a:cubicBezTo>
                  <a:pt x="20447" y="20618"/>
                  <a:pt x="19682" y="20571"/>
                  <a:pt x="19361" y="20367"/>
                </a:cubicBezTo>
                <a:cubicBezTo>
                  <a:pt x="18771" y="19991"/>
                  <a:pt x="18409" y="19910"/>
                  <a:pt x="18288" y="19620"/>
                </a:cubicBezTo>
                <a:cubicBezTo>
                  <a:pt x="18449" y="19598"/>
                  <a:pt x="18543" y="19583"/>
                  <a:pt x="18543" y="19583"/>
                </a:cubicBezTo>
                <a:cubicBezTo>
                  <a:pt x="18543" y="19583"/>
                  <a:pt x="18461" y="19087"/>
                  <a:pt x="18368" y="18765"/>
                </a:cubicBezTo>
                <a:cubicBezTo>
                  <a:pt x="18126" y="17922"/>
                  <a:pt x="18046" y="17332"/>
                  <a:pt x="17965" y="16870"/>
                </a:cubicBezTo>
                <a:cubicBezTo>
                  <a:pt x="17831" y="16053"/>
                  <a:pt x="17360" y="15671"/>
                  <a:pt x="17253" y="15402"/>
                </a:cubicBezTo>
                <a:cubicBezTo>
                  <a:pt x="16851" y="14452"/>
                  <a:pt x="16690" y="14372"/>
                  <a:pt x="16449" y="13378"/>
                </a:cubicBezTo>
                <a:cubicBezTo>
                  <a:pt x="16408" y="13195"/>
                  <a:pt x="16221" y="11911"/>
                  <a:pt x="15912" y="11159"/>
                </a:cubicBezTo>
                <a:cubicBezTo>
                  <a:pt x="15738" y="10734"/>
                  <a:pt x="15405" y="10370"/>
                  <a:pt x="15137" y="9967"/>
                </a:cubicBezTo>
                <a:cubicBezTo>
                  <a:pt x="15218" y="10096"/>
                  <a:pt x="15269" y="9913"/>
                  <a:pt x="15564" y="9886"/>
                </a:cubicBezTo>
                <a:cubicBezTo>
                  <a:pt x="16208" y="9832"/>
                  <a:pt x="16476" y="9686"/>
                  <a:pt x="16838" y="9498"/>
                </a:cubicBezTo>
                <a:cubicBezTo>
                  <a:pt x="17723" y="9020"/>
                  <a:pt x="20312" y="7812"/>
                  <a:pt x="20714" y="7469"/>
                </a:cubicBezTo>
                <a:cubicBezTo>
                  <a:pt x="20888" y="7318"/>
                  <a:pt x="21195" y="7000"/>
                  <a:pt x="21208" y="6839"/>
                </a:cubicBezTo>
                <a:cubicBezTo>
                  <a:pt x="21222" y="6646"/>
                  <a:pt x="20727" y="6421"/>
                  <a:pt x="20580" y="6292"/>
                </a:cubicBezTo>
                <a:cubicBezTo>
                  <a:pt x="20379" y="6120"/>
                  <a:pt x="19881" y="5825"/>
                  <a:pt x="19599" y="5669"/>
                </a:cubicBezTo>
                <a:cubicBezTo>
                  <a:pt x="18889" y="5277"/>
                  <a:pt x="18528" y="5179"/>
                  <a:pt x="17496" y="4690"/>
                </a:cubicBezTo>
                <a:cubicBezTo>
                  <a:pt x="17335" y="4615"/>
                  <a:pt x="16586" y="4008"/>
                  <a:pt x="15862" y="3884"/>
                </a:cubicBezTo>
                <a:cubicBezTo>
                  <a:pt x="15192" y="3766"/>
                  <a:pt x="13968" y="3767"/>
                  <a:pt x="13968" y="3767"/>
                </a:cubicBezTo>
                <a:cubicBezTo>
                  <a:pt x="14116" y="3536"/>
                  <a:pt x="13620" y="3418"/>
                  <a:pt x="13620" y="3149"/>
                </a:cubicBezTo>
                <a:cubicBezTo>
                  <a:pt x="13620" y="2607"/>
                  <a:pt x="15057" y="2853"/>
                  <a:pt x="13729" y="1365"/>
                </a:cubicBezTo>
                <a:cubicBezTo>
                  <a:pt x="13595" y="1220"/>
                  <a:pt x="13324" y="554"/>
                  <a:pt x="12426" y="334"/>
                </a:cubicBezTo>
                <a:cubicBezTo>
                  <a:pt x="12305" y="302"/>
                  <a:pt x="12051" y="279"/>
                  <a:pt x="11957" y="236"/>
                </a:cubicBezTo>
                <a:cubicBezTo>
                  <a:pt x="11796" y="172"/>
                  <a:pt x="11555" y="87"/>
                  <a:pt x="11219" y="38"/>
                </a:cubicBezTo>
                <a:cubicBezTo>
                  <a:pt x="11126" y="25"/>
                  <a:pt x="10968" y="9"/>
                  <a:pt x="10767" y="3"/>
                </a:cubicBezTo>
                <a:close/>
                <a:moveTo>
                  <a:pt x="15514" y="5645"/>
                </a:moveTo>
                <a:cubicBezTo>
                  <a:pt x="15647" y="5640"/>
                  <a:pt x="15796" y="5665"/>
                  <a:pt x="15967" y="5723"/>
                </a:cubicBezTo>
                <a:cubicBezTo>
                  <a:pt x="16731" y="5981"/>
                  <a:pt x="18812" y="6904"/>
                  <a:pt x="18812" y="7022"/>
                </a:cubicBezTo>
                <a:cubicBezTo>
                  <a:pt x="18812" y="7113"/>
                  <a:pt x="18490" y="7365"/>
                  <a:pt x="17806" y="7838"/>
                </a:cubicBezTo>
                <a:cubicBezTo>
                  <a:pt x="17350" y="8155"/>
                  <a:pt x="16894" y="8365"/>
                  <a:pt x="16264" y="8763"/>
                </a:cubicBezTo>
                <a:cubicBezTo>
                  <a:pt x="16224" y="8790"/>
                  <a:pt x="15967" y="8972"/>
                  <a:pt x="15686" y="8961"/>
                </a:cubicBezTo>
                <a:cubicBezTo>
                  <a:pt x="15686" y="8961"/>
                  <a:pt x="15299" y="8919"/>
                  <a:pt x="14923" y="8817"/>
                </a:cubicBezTo>
                <a:cubicBezTo>
                  <a:pt x="14575" y="8720"/>
                  <a:pt x="14186" y="8736"/>
                  <a:pt x="14186" y="8758"/>
                </a:cubicBezTo>
                <a:cubicBezTo>
                  <a:pt x="14186" y="8763"/>
                  <a:pt x="13824" y="8521"/>
                  <a:pt x="13851" y="8021"/>
                </a:cubicBezTo>
                <a:cubicBezTo>
                  <a:pt x="13891" y="7054"/>
                  <a:pt x="14277" y="6722"/>
                  <a:pt x="14559" y="6340"/>
                </a:cubicBezTo>
                <a:cubicBezTo>
                  <a:pt x="14861" y="5938"/>
                  <a:pt x="15116" y="5661"/>
                  <a:pt x="15514" y="5645"/>
                </a:cubicBezTo>
                <a:close/>
                <a:moveTo>
                  <a:pt x="5395" y="5887"/>
                </a:moveTo>
                <a:cubicBezTo>
                  <a:pt x="5545" y="5876"/>
                  <a:pt x="5689" y="5902"/>
                  <a:pt x="5722" y="6028"/>
                </a:cubicBezTo>
                <a:cubicBezTo>
                  <a:pt x="5749" y="6120"/>
                  <a:pt x="5832" y="6280"/>
                  <a:pt x="5886" y="6414"/>
                </a:cubicBezTo>
                <a:cubicBezTo>
                  <a:pt x="6060" y="6844"/>
                  <a:pt x="6366" y="6931"/>
                  <a:pt x="6393" y="7210"/>
                </a:cubicBezTo>
                <a:cubicBezTo>
                  <a:pt x="6527" y="8430"/>
                  <a:pt x="5806" y="8382"/>
                  <a:pt x="5404" y="8919"/>
                </a:cubicBezTo>
                <a:cubicBezTo>
                  <a:pt x="5337" y="8903"/>
                  <a:pt x="4707" y="8988"/>
                  <a:pt x="4130" y="9095"/>
                </a:cubicBezTo>
                <a:cubicBezTo>
                  <a:pt x="3419" y="8778"/>
                  <a:pt x="3068" y="7651"/>
                  <a:pt x="2559" y="7281"/>
                </a:cubicBezTo>
                <a:cubicBezTo>
                  <a:pt x="2291" y="7082"/>
                  <a:pt x="3164" y="6834"/>
                  <a:pt x="3807" y="6544"/>
                </a:cubicBezTo>
                <a:cubicBezTo>
                  <a:pt x="4304" y="6323"/>
                  <a:pt x="4516" y="6228"/>
                  <a:pt x="5052" y="5964"/>
                </a:cubicBezTo>
                <a:cubicBezTo>
                  <a:pt x="5092" y="5946"/>
                  <a:pt x="5246" y="5898"/>
                  <a:pt x="5395" y="5887"/>
                </a:cubicBezTo>
                <a:close/>
              </a:path>
            </a:pathLst>
          </a:custGeom>
          <a:solidFill>
            <a:schemeClr val="accent6"/>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563" name="Line"/>
          <p:cNvSpPr/>
          <p:nvPr/>
        </p:nvSpPr>
        <p:spPr>
          <a:xfrm>
            <a:off x="8772490" y="4413944"/>
            <a:ext cx="1059874" cy="1311495"/>
          </a:xfrm>
          <a:custGeom>
            <a:avLst/>
            <a:gdLst/>
            <a:ahLst/>
            <a:cxnLst>
              <a:cxn ang="0">
                <a:pos x="wd2" y="hd2"/>
              </a:cxn>
              <a:cxn ang="5400000">
                <a:pos x="wd2" y="hd2"/>
              </a:cxn>
              <a:cxn ang="10800000">
                <a:pos x="wd2" y="hd2"/>
              </a:cxn>
              <a:cxn ang="16200000">
                <a:pos x="wd2" y="hd2"/>
              </a:cxn>
            </a:cxnLst>
            <a:rect l="0" t="0" r="r" b="b"/>
            <a:pathLst>
              <a:path w="20206" h="20893" fill="norm" stroke="1" extrusionOk="0">
                <a:moveTo>
                  <a:pt x="651" y="0"/>
                </a:moveTo>
                <a:cubicBezTo>
                  <a:pt x="2127" y="3262"/>
                  <a:pt x="2361" y="6784"/>
                  <a:pt x="1404" y="10118"/>
                </a:cubicBezTo>
                <a:cubicBezTo>
                  <a:pt x="421" y="13542"/>
                  <a:pt x="-1394" y="17470"/>
                  <a:pt x="1834" y="19779"/>
                </a:cubicBezTo>
                <a:cubicBezTo>
                  <a:pt x="4381" y="21600"/>
                  <a:pt x="7826" y="20766"/>
                  <a:pt x="10867" y="20216"/>
                </a:cubicBezTo>
                <a:cubicBezTo>
                  <a:pt x="13924" y="19664"/>
                  <a:pt x="17053" y="19414"/>
                  <a:pt x="20206" y="19494"/>
                </a:cubicBezTo>
              </a:path>
            </a:pathLst>
          </a:custGeom>
          <a:ln w="25400">
            <a:solidFill>
              <a:srgbClr val="A6AAA9"/>
            </a:solidFill>
            <a:miter lim="400000"/>
            <a:tailEnd type="triangle"/>
          </a:ln>
        </p:spPr>
        <p:txBody>
          <a:bodyPr lIns="50800" tIns="50800" rIns="50800" bIns="50800" anchor="ctr"/>
          <a:lstStyle/>
          <a:p>
            <a:pPr>
              <a:defRPr sz="2400"/>
            </a:pPr>
          </a:p>
        </p:txBody>
      </p:sp>
      <p:sp>
        <p:nvSpPr>
          <p:cNvPr id="564" name="Line"/>
          <p:cNvSpPr/>
          <p:nvPr/>
        </p:nvSpPr>
        <p:spPr>
          <a:xfrm rot="10800000">
            <a:off x="11661901" y="5500005"/>
            <a:ext cx="966035" cy="1998010"/>
          </a:xfrm>
          <a:custGeom>
            <a:avLst/>
            <a:gdLst/>
            <a:ahLst/>
            <a:cxnLst>
              <a:cxn ang="0">
                <a:pos x="wd2" y="hd2"/>
              </a:cxn>
              <a:cxn ang="5400000">
                <a:pos x="wd2" y="hd2"/>
              </a:cxn>
              <a:cxn ang="10800000">
                <a:pos x="wd2" y="hd2"/>
              </a:cxn>
              <a:cxn ang="16200000">
                <a:pos x="wd2" y="hd2"/>
              </a:cxn>
            </a:cxnLst>
            <a:rect l="0" t="0" r="r" b="b"/>
            <a:pathLst>
              <a:path w="19417" h="21500" fill="norm" stroke="1" extrusionOk="0">
                <a:moveTo>
                  <a:pt x="13056" y="0"/>
                </a:moveTo>
                <a:cubicBezTo>
                  <a:pt x="12570" y="3717"/>
                  <a:pt x="10208" y="7294"/>
                  <a:pt x="6221" y="10349"/>
                </a:cubicBezTo>
                <a:cubicBezTo>
                  <a:pt x="2473" y="13220"/>
                  <a:pt x="-2183" y="16380"/>
                  <a:pt x="1133" y="19235"/>
                </a:cubicBezTo>
                <a:cubicBezTo>
                  <a:pt x="2881" y="20740"/>
                  <a:pt x="6268" y="21284"/>
                  <a:pt x="9571" y="21442"/>
                </a:cubicBezTo>
                <a:cubicBezTo>
                  <a:pt x="12876" y="21600"/>
                  <a:pt x="16209" y="21435"/>
                  <a:pt x="19417" y="20954"/>
                </a:cubicBezTo>
              </a:path>
            </a:pathLst>
          </a:custGeom>
          <a:ln w="25400">
            <a:solidFill>
              <a:srgbClr val="A6AAA9"/>
            </a:solidFill>
            <a:miter lim="400000"/>
            <a:tailEnd type="triangle"/>
          </a:ln>
        </p:spPr>
        <p:txBody>
          <a:bodyPr lIns="50800" tIns="50800" rIns="50800" bIns="50800" anchor="ctr"/>
          <a:lstStyle/>
          <a:p>
            <a:pPr>
              <a:defRPr sz="2400"/>
            </a:pPr>
          </a:p>
        </p:txBody>
      </p:sp>
      <p:sp>
        <p:nvSpPr>
          <p:cNvPr id="565" name="BID"/>
          <p:cNvSpPr txBox="1"/>
          <p:nvPr/>
        </p:nvSpPr>
        <p:spPr>
          <a:xfrm>
            <a:off x="8222198" y="4667249"/>
            <a:ext cx="573604"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100">
                <a:solidFill>
                  <a:srgbClr val="A6AAA9"/>
                </a:solidFill>
                <a:latin typeface="Helvetica"/>
                <a:ea typeface="Helvetica"/>
                <a:cs typeface="Helvetica"/>
                <a:sym typeface="Helvetica"/>
              </a:defRPr>
            </a:lvl1pPr>
          </a:lstStyle>
          <a:p>
            <a:pPr/>
            <a:r>
              <a:t>BID</a:t>
            </a:r>
          </a:p>
        </p:txBody>
      </p:sp>
      <p:sp>
        <p:nvSpPr>
          <p:cNvPr id="566" name="ASK"/>
          <p:cNvSpPr txBox="1"/>
          <p:nvPr/>
        </p:nvSpPr>
        <p:spPr>
          <a:xfrm>
            <a:off x="11860904" y="5772149"/>
            <a:ext cx="677392"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100">
                <a:solidFill>
                  <a:srgbClr val="A6AAA9"/>
                </a:solidFill>
                <a:latin typeface="Helvetica"/>
                <a:ea typeface="Helvetica"/>
                <a:cs typeface="Helvetica"/>
                <a:sym typeface="Helvetica"/>
              </a:defRPr>
            </a:lvl1pPr>
          </a:lstStyle>
          <a:p>
            <a:pPr/>
            <a:r>
              <a:t>ASK</a:t>
            </a:r>
          </a:p>
        </p:txBody>
      </p:sp>
      <p:sp>
        <p:nvSpPr>
          <p:cNvPr id="567" name="Future price determined…"/>
          <p:cNvSpPr txBox="1"/>
          <p:nvPr/>
        </p:nvSpPr>
        <p:spPr>
          <a:xfrm>
            <a:off x="8213761" y="7706231"/>
            <a:ext cx="3078989"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solidFill>
                  <a:srgbClr val="53585F"/>
                </a:solidFill>
              </a:defRPr>
            </a:pPr>
            <a:r>
              <a:t>Future price determined</a:t>
            </a:r>
          </a:p>
          <a:p>
            <a:pPr>
              <a:defRPr sz="2000">
                <a:solidFill>
                  <a:srgbClr val="53585F"/>
                </a:solidFill>
              </a:defRPr>
            </a:pPr>
            <a:r>
              <a:t>via an auction mechanism</a:t>
            </a:r>
          </a:p>
          <a:p>
            <a:pPr>
              <a:defRPr sz="2000">
                <a:solidFill>
                  <a:srgbClr val="53585F"/>
                </a:solidFill>
              </a:defRPr>
            </a:pPr>
            <a:r>
              <a:t>-Committed</a:t>
            </a:r>
          </a:p>
          <a:p>
            <a:pPr>
              <a:defRPr sz="2000">
                <a:solidFill>
                  <a:srgbClr val="53585F"/>
                </a:solidFill>
              </a:defRPr>
            </a:pPr>
            <a:r>
              <a:t>-No default risk</a:t>
            </a:r>
          </a:p>
        </p:txBody>
      </p:sp>
      <p:sp>
        <p:nvSpPr>
          <p:cNvPr id="568" name="Future commitment"/>
          <p:cNvSpPr txBox="1"/>
          <p:nvPr/>
        </p:nvSpPr>
        <p:spPr>
          <a:xfrm>
            <a:off x="9592778" y="2720540"/>
            <a:ext cx="229768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rgbClr val="53585F"/>
                </a:solidFill>
              </a:defRPr>
            </a:lvl1pPr>
          </a:lstStyle>
          <a:p>
            <a:pPr/>
            <a:r>
              <a:t>Future commitment</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Chicago"/>
          <p:cNvSpPr txBox="1"/>
          <p:nvPr>
            <p:ph type="body" idx="21"/>
          </p:nvPr>
        </p:nvSpPr>
        <p:spPr>
          <a:prstGeom prst="rect">
            <a:avLst/>
          </a:prstGeom>
        </p:spPr>
        <p:txBody>
          <a:bodyPr/>
          <a:lstStyle/>
          <a:p>
            <a:pPr/>
            <a:r>
              <a:t>Chicago</a:t>
            </a:r>
          </a:p>
        </p:txBody>
      </p:sp>
      <p:sp>
        <p:nvSpPr>
          <p:cNvPr id="571" name="In the 19th century, agricultural products where traded all over the North American midwest…"/>
          <p:cNvSpPr txBox="1"/>
          <p:nvPr>
            <p:ph type="body" sz="half" idx="1"/>
          </p:nvPr>
        </p:nvSpPr>
        <p:spPr>
          <a:xfrm>
            <a:off x="952500" y="2603500"/>
            <a:ext cx="6148591" cy="6286500"/>
          </a:xfrm>
          <a:prstGeom prst="rect">
            <a:avLst/>
          </a:prstGeom>
        </p:spPr>
        <p:txBody>
          <a:bodyPr/>
          <a:lstStyle/>
          <a:p>
            <a:pPr marL="395604" indent="-395604" defTabSz="519937">
              <a:spcBef>
                <a:spcPts val="3700"/>
              </a:spcBef>
              <a:defRPr sz="3204"/>
            </a:pPr>
            <a:r>
              <a:t>In the 19th century, agricultural products where traded all over the North American midwest</a:t>
            </a:r>
          </a:p>
          <a:p>
            <a:pPr marL="395604" indent="-395604" defTabSz="519937">
              <a:spcBef>
                <a:spcPts val="3700"/>
              </a:spcBef>
              <a:defRPr sz="3204"/>
            </a:pPr>
            <a:r>
              <a:t>One of those centres, Chicago, developed the concept of the clearing house.</a:t>
            </a:r>
          </a:p>
          <a:p>
            <a:pPr marL="395604" indent="-395604" defTabSz="519937">
              <a:spcBef>
                <a:spcPts val="3700"/>
              </a:spcBef>
              <a:defRPr sz="3204"/>
            </a:pPr>
            <a:r>
              <a:t>The concept was so powerful, that it became the dominant centre, sending all others into oblivion</a:t>
            </a:r>
          </a:p>
        </p:txBody>
      </p:sp>
      <p:pic>
        <p:nvPicPr>
          <p:cNvPr id="572" name="Image" descr="Image"/>
          <p:cNvPicPr>
            <a:picLocks noChangeAspect="1"/>
          </p:cNvPicPr>
          <p:nvPr/>
        </p:nvPicPr>
        <p:blipFill>
          <a:blip r:embed="rId2">
            <a:extLst/>
          </a:blip>
          <a:stretch>
            <a:fillRect/>
          </a:stretch>
        </p:blipFill>
        <p:spPr>
          <a:xfrm>
            <a:off x="7818987" y="4214434"/>
            <a:ext cx="4329401" cy="3064632"/>
          </a:xfrm>
          <a:prstGeom prst="rect">
            <a:avLst/>
          </a:prstGeom>
          <a:ln w="12700">
            <a:miter lim="400000"/>
          </a:ln>
        </p:spPr>
      </p:pic>
      <p:sp>
        <p:nvSpPr>
          <p:cNvPr id="573" name="Lemon/Lime"/>
          <p:cNvSpPr/>
          <p:nvPr/>
        </p:nvSpPr>
        <p:spPr>
          <a:xfrm rot="20601683">
            <a:off x="9784402" y="3768328"/>
            <a:ext cx="776596" cy="4900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6301" y="0"/>
                  <a:pt x="2529" y="3506"/>
                  <a:pt x="1507" y="8229"/>
                </a:cubicBezTo>
                <a:cubicBezTo>
                  <a:pt x="1398" y="8733"/>
                  <a:pt x="1137" y="9104"/>
                  <a:pt x="819" y="9277"/>
                </a:cubicBezTo>
                <a:cubicBezTo>
                  <a:pt x="334" y="9543"/>
                  <a:pt x="0" y="10125"/>
                  <a:pt x="0" y="10800"/>
                </a:cubicBezTo>
                <a:cubicBezTo>
                  <a:pt x="0" y="11475"/>
                  <a:pt x="334" y="12057"/>
                  <a:pt x="819" y="12323"/>
                </a:cubicBezTo>
                <a:cubicBezTo>
                  <a:pt x="1137" y="12496"/>
                  <a:pt x="1398" y="12867"/>
                  <a:pt x="1507" y="13371"/>
                </a:cubicBezTo>
                <a:cubicBezTo>
                  <a:pt x="2529" y="18094"/>
                  <a:pt x="6301" y="21600"/>
                  <a:pt x="10800" y="21600"/>
                </a:cubicBezTo>
                <a:cubicBezTo>
                  <a:pt x="15299" y="21600"/>
                  <a:pt x="19071" y="18094"/>
                  <a:pt x="20093" y="13371"/>
                </a:cubicBezTo>
                <a:cubicBezTo>
                  <a:pt x="20202" y="12867"/>
                  <a:pt x="20463" y="12496"/>
                  <a:pt x="20781" y="12323"/>
                </a:cubicBezTo>
                <a:cubicBezTo>
                  <a:pt x="21266" y="12057"/>
                  <a:pt x="21600" y="11475"/>
                  <a:pt x="21600" y="10800"/>
                </a:cubicBezTo>
                <a:cubicBezTo>
                  <a:pt x="21600" y="10125"/>
                  <a:pt x="21266" y="9543"/>
                  <a:pt x="20781" y="9277"/>
                </a:cubicBezTo>
                <a:cubicBezTo>
                  <a:pt x="20463" y="9104"/>
                  <a:pt x="20202" y="8733"/>
                  <a:pt x="20093" y="8229"/>
                </a:cubicBezTo>
                <a:cubicBezTo>
                  <a:pt x="19071" y="3506"/>
                  <a:pt x="15299" y="0"/>
                  <a:pt x="10800" y="0"/>
                </a:cubicBezTo>
                <a:close/>
              </a:path>
            </a:pathLst>
          </a:custGeom>
          <a:solidFill>
            <a:schemeClr val="accent4"/>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574" name="Lemon/Lime Wedge"/>
          <p:cNvSpPr/>
          <p:nvPr/>
        </p:nvSpPr>
        <p:spPr>
          <a:xfrm rot="876491">
            <a:off x="7753984" y="4089961"/>
            <a:ext cx="776596" cy="381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0" y="11967"/>
                  <a:pt x="4902" y="21600"/>
                  <a:pt x="10800" y="21600"/>
                </a:cubicBezTo>
                <a:cubicBezTo>
                  <a:pt x="16698" y="21600"/>
                  <a:pt x="21490" y="11967"/>
                  <a:pt x="21600" y="0"/>
                </a:cubicBezTo>
                <a:lnTo>
                  <a:pt x="20054" y="0"/>
                </a:lnTo>
                <a:cubicBezTo>
                  <a:pt x="19944" y="10227"/>
                  <a:pt x="15844" y="18449"/>
                  <a:pt x="10800" y="18449"/>
                </a:cubicBezTo>
                <a:cubicBezTo>
                  <a:pt x="5756" y="18449"/>
                  <a:pt x="1656" y="10227"/>
                  <a:pt x="1546" y="0"/>
                </a:cubicBezTo>
                <a:lnTo>
                  <a:pt x="0" y="0"/>
                </a:lnTo>
                <a:close/>
                <a:moveTo>
                  <a:pt x="2876" y="0"/>
                </a:moveTo>
                <a:cubicBezTo>
                  <a:pt x="2677" y="0"/>
                  <a:pt x="2517" y="344"/>
                  <a:pt x="2531" y="748"/>
                </a:cubicBezTo>
                <a:cubicBezTo>
                  <a:pt x="2653" y="4434"/>
                  <a:pt x="3355" y="7889"/>
                  <a:pt x="4547" y="10672"/>
                </a:cubicBezTo>
                <a:cubicBezTo>
                  <a:pt x="4678" y="10978"/>
                  <a:pt x="4910" y="10990"/>
                  <a:pt x="5050" y="10703"/>
                </a:cubicBezTo>
                <a:lnTo>
                  <a:pt x="10299" y="0"/>
                </a:lnTo>
                <a:lnTo>
                  <a:pt x="2876" y="0"/>
                </a:lnTo>
                <a:close/>
                <a:moveTo>
                  <a:pt x="11301" y="0"/>
                </a:moveTo>
                <a:lnTo>
                  <a:pt x="16550" y="10703"/>
                </a:lnTo>
                <a:cubicBezTo>
                  <a:pt x="16690" y="10990"/>
                  <a:pt x="16922" y="10978"/>
                  <a:pt x="17053" y="10672"/>
                </a:cubicBezTo>
                <a:cubicBezTo>
                  <a:pt x="18245" y="7889"/>
                  <a:pt x="18947" y="4434"/>
                  <a:pt x="19069" y="748"/>
                </a:cubicBezTo>
                <a:cubicBezTo>
                  <a:pt x="19083" y="344"/>
                  <a:pt x="18923" y="0"/>
                  <a:pt x="18724" y="0"/>
                </a:cubicBezTo>
                <a:lnTo>
                  <a:pt x="11301" y="0"/>
                </a:lnTo>
                <a:close/>
                <a:moveTo>
                  <a:pt x="10593" y="599"/>
                </a:moveTo>
                <a:lnTo>
                  <a:pt x="5344" y="11297"/>
                </a:lnTo>
                <a:cubicBezTo>
                  <a:pt x="5203" y="11584"/>
                  <a:pt x="5209" y="12056"/>
                  <a:pt x="5359" y="12323"/>
                </a:cubicBezTo>
                <a:cubicBezTo>
                  <a:pt x="6724" y="14752"/>
                  <a:pt x="8419" y="16183"/>
                  <a:pt x="10228" y="16433"/>
                </a:cubicBezTo>
                <a:cubicBezTo>
                  <a:pt x="10426" y="16461"/>
                  <a:pt x="10593" y="16134"/>
                  <a:pt x="10593" y="15729"/>
                </a:cubicBezTo>
                <a:lnTo>
                  <a:pt x="10593" y="599"/>
                </a:lnTo>
                <a:close/>
                <a:moveTo>
                  <a:pt x="11007" y="599"/>
                </a:moveTo>
                <a:lnTo>
                  <a:pt x="11007" y="15729"/>
                </a:lnTo>
                <a:cubicBezTo>
                  <a:pt x="11007" y="16134"/>
                  <a:pt x="11174" y="16461"/>
                  <a:pt x="11372" y="16433"/>
                </a:cubicBezTo>
                <a:cubicBezTo>
                  <a:pt x="13181" y="16183"/>
                  <a:pt x="14876" y="14752"/>
                  <a:pt x="16241" y="12323"/>
                </a:cubicBezTo>
                <a:cubicBezTo>
                  <a:pt x="16391" y="12056"/>
                  <a:pt x="16397" y="11584"/>
                  <a:pt x="16256" y="11297"/>
                </a:cubicBezTo>
                <a:lnTo>
                  <a:pt x="11007" y="599"/>
                </a:lnTo>
                <a:close/>
                <a:moveTo>
                  <a:pt x="7853" y="1373"/>
                </a:moveTo>
                <a:cubicBezTo>
                  <a:pt x="8095" y="1401"/>
                  <a:pt x="8416" y="1602"/>
                  <a:pt x="8416" y="1602"/>
                </a:cubicBezTo>
                <a:cubicBezTo>
                  <a:pt x="8416" y="1602"/>
                  <a:pt x="8147" y="2683"/>
                  <a:pt x="7952" y="2852"/>
                </a:cubicBezTo>
                <a:cubicBezTo>
                  <a:pt x="7758" y="3021"/>
                  <a:pt x="7532" y="2839"/>
                  <a:pt x="7449" y="2443"/>
                </a:cubicBezTo>
                <a:cubicBezTo>
                  <a:pt x="7366" y="2046"/>
                  <a:pt x="7458" y="1586"/>
                  <a:pt x="7652" y="1417"/>
                </a:cubicBezTo>
                <a:cubicBezTo>
                  <a:pt x="7701" y="1375"/>
                  <a:pt x="7772" y="1364"/>
                  <a:pt x="7853" y="1373"/>
                </a:cubicBezTo>
                <a:close/>
                <a:moveTo>
                  <a:pt x="13747" y="1373"/>
                </a:moveTo>
                <a:cubicBezTo>
                  <a:pt x="13828" y="1364"/>
                  <a:pt x="13899" y="1375"/>
                  <a:pt x="13948" y="1417"/>
                </a:cubicBezTo>
                <a:cubicBezTo>
                  <a:pt x="14143" y="1586"/>
                  <a:pt x="14234" y="2046"/>
                  <a:pt x="14151" y="2443"/>
                </a:cubicBezTo>
                <a:cubicBezTo>
                  <a:pt x="14068" y="2839"/>
                  <a:pt x="13842" y="3021"/>
                  <a:pt x="13648" y="2852"/>
                </a:cubicBezTo>
                <a:cubicBezTo>
                  <a:pt x="13453" y="2683"/>
                  <a:pt x="13184" y="1602"/>
                  <a:pt x="13184" y="1602"/>
                </a:cubicBezTo>
                <a:cubicBezTo>
                  <a:pt x="13184" y="1602"/>
                  <a:pt x="13505" y="1401"/>
                  <a:pt x="13747" y="1373"/>
                </a:cubicBezTo>
                <a:close/>
                <a:moveTo>
                  <a:pt x="9772" y="4617"/>
                </a:moveTo>
                <a:cubicBezTo>
                  <a:pt x="9772" y="4617"/>
                  <a:pt x="9957" y="5770"/>
                  <a:pt x="9878" y="6170"/>
                </a:cubicBezTo>
                <a:cubicBezTo>
                  <a:pt x="9799" y="6570"/>
                  <a:pt x="9575" y="6763"/>
                  <a:pt x="9379" y="6601"/>
                </a:cubicBezTo>
                <a:cubicBezTo>
                  <a:pt x="9183" y="6440"/>
                  <a:pt x="9088" y="5985"/>
                  <a:pt x="9168" y="5585"/>
                </a:cubicBezTo>
                <a:cubicBezTo>
                  <a:pt x="9247" y="5185"/>
                  <a:pt x="9772" y="4617"/>
                  <a:pt x="9772" y="4617"/>
                </a:cubicBezTo>
                <a:close/>
                <a:moveTo>
                  <a:pt x="11828" y="4617"/>
                </a:moveTo>
                <a:cubicBezTo>
                  <a:pt x="11828" y="4617"/>
                  <a:pt x="12353" y="5185"/>
                  <a:pt x="12432" y="5585"/>
                </a:cubicBezTo>
                <a:cubicBezTo>
                  <a:pt x="12512" y="5985"/>
                  <a:pt x="12417" y="6440"/>
                  <a:pt x="12221" y="6601"/>
                </a:cubicBezTo>
                <a:cubicBezTo>
                  <a:pt x="12025" y="6763"/>
                  <a:pt x="11801" y="6570"/>
                  <a:pt x="11722" y="6170"/>
                </a:cubicBezTo>
                <a:cubicBezTo>
                  <a:pt x="11643" y="5771"/>
                  <a:pt x="11828" y="4617"/>
                  <a:pt x="11828" y="4617"/>
                </a:cubicBezTo>
                <a:close/>
              </a:path>
            </a:pathLst>
          </a:custGeom>
          <a:solidFill>
            <a:schemeClr val="accent3">
              <a:satOff val="18648"/>
              <a:lumOff val="5971"/>
            </a:scheme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575" name="Sapling"/>
          <p:cNvSpPr/>
          <p:nvPr/>
        </p:nvSpPr>
        <p:spPr>
          <a:xfrm rot="411304">
            <a:off x="11231405" y="3915192"/>
            <a:ext cx="695751" cy="1146339"/>
          </a:xfrm>
          <a:custGeom>
            <a:avLst/>
            <a:gdLst/>
            <a:ahLst/>
            <a:cxnLst>
              <a:cxn ang="0">
                <a:pos x="wd2" y="hd2"/>
              </a:cxn>
              <a:cxn ang="5400000">
                <a:pos x="wd2" y="hd2"/>
              </a:cxn>
              <a:cxn ang="10800000">
                <a:pos x="wd2" y="hd2"/>
              </a:cxn>
              <a:cxn ang="16200000">
                <a:pos x="wd2" y="hd2"/>
              </a:cxn>
            </a:cxnLst>
            <a:rect l="0" t="0" r="r" b="b"/>
            <a:pathLst>
              <a:path w="21509" h="21600" fill="norm" stroke="1" extrusionOk="0">
                <a:moveTo>
                  <a:pt x="11199" y="0"/>
                </a:moveTo>
                <a:cubicBezTo>
                  <a:pt x="11199" y="0"/>
                  <a:pt x="4417" y="3031"/>
                  <a:pt x="10035" y="4898"/>
                </a:cubicBezTo>
                <a:cubicBezTo>
                  <a:pt x="9510" y="6131"/>
                  <a:pt x="9363" y="7938"/>
                  <a:pt x="9409" y="9496"/>
                </a:cubicBezTo>
                <a:lnTo>
                  <a:pt x="8674" y="8999"/>
                </a:lnTo>
                <a:cubicBezTo>
                  <a:pt x="8753" y="8469"/>
                  <a:pt x="8637" y="7236"/>
                  <a:pt x="6085" y="6596"/>
                </a:cubicBezTo>
                <a:cubicBezTo>
                  <a:pt x="4779" y="6269"/>
                  <a:pt x="1583" y="5708"/>
                  <a:pt x="1583" y="5708"/>
                </a:cubicBezTo>
                <a:cubicBezTo>
                  <a:pt x="1583" y="5708"/>
                  <a:pt x="2192" y="9914"/>
                  <a:pt x="8277" y="9288"/>
                </a:cubicBezTo>
                <a:lnTo>
                  <a:pt x="9442" y="10173"/>
                </a:lnTo>
                <a:cubicBezTo>
                  <a:pt x="9506" y="11142"/>
                  <a:pt x="9642" y="11948"/>
                  <a:pt x="9794" y="12354"/>
                </a:cubicBezTo>
                <a:cubicBezTo>
                  <a:pt x="9962" y="12802"/>
                  <a:pt x="9961" y="13514"/>
                  <a:pt x="9880" y="14272"/>
                </a:cubicBezTo>
                <a:cubicBezTo>
                  <a:pt x="9466" y="14005"/>
                  <a:pt x="8793" y="13598"/>
                  <a:pt x="8103" y="13290"/>
                </a:cubicBezTo>
                <a:cubicBezTo>
                  <a:pt x="8027" y="12682"/>
                  <a:pt x="7456" y="11412"/>
                  <a:pt x="4177" y="10704"/>
                </a:cubicBezTo>
                <a:cubicBezTo>
                  <a:pt x="2433" y="10327"/>
                  <a:pt x="0" y="9337"/>
                  <a:pt x="0" y="9337"/>
                </a:cubicBezTo>
                <a:cubicBezTo>
                  <a:pt x="0" y="9337"/>
                  <a:pt x="-91" y="14725"/>
                  <a:pt x="7643" y="13699"/>
                </a:cubicBezTo>
                <a:lnTo>
                  <a:pt x="9774" y="15048"/>
                </a:lnTo>
                <a:cubicBezTo>
                  <a:pt x="9613" y="16048"/>
                  <a:pt x="9368" y="17001"/>
                  <a:pt x="9248" y="17425"/>
                </a:cubicBezTo>
                <a:cubicBezTo>
                  <a:pt x="9002" y="18288"/>
                  <a:pt x="9059" y="20480"/>
                  <a:pt x="9040" y="20890"/>
                </a:cubicBezTo>
                <a:cubicBezTo>
                  <a:pt x="9025" y="21202"/>
                  <a:pt x="8408" y="21321"/>
                  <a:pt x="8408" y="21321"/>
                </a:cubicBezTo>
                <a:cubicBezTo>
                  <a:pt x="8040" y="21377"/>
                  <a:pt x="8034" y="21600"/>
                  <a:pt x="8408" y="21600"/>
                </a:cubicBezTo>
                <a:cubicBezTo>
                  <a:pt x="8609" y="21600"/>
                  <a:pt x="11920" y="21600"/>
                  <a:pt x="12073" y="21600"/>
                </a:cubicBezTo>
                <a:cubicBezTo>
                  <a:pt x="12436" y="21600"/>
                  <a:pt x="12487" y="21364"/>
                  <a:pt x="12073" y="21321"/>
                </a:cubicBezTo>
                <a:cubicBezTo>
                  <a:pt x="11522" y="21262"/>
                  <a:pt x="11131" y="21121"/>
                  <a:pt x="11041" y="20813"/>
                </a:cubicBezTo>
                <a:cubicBezTo>
                  <a:pt x="10952" y="20504"/>
                  <a:pt x="10394" y="18575"/>
                  <a:pt x="10639" y="17569"/>
                </a:cubicBezTo>
                <a:cubicBezTo>
                  <a:pt x="10677" y="17413"/>
                  <a:pt x="10715" y="17216"/>
                  <a:pt x="10750" y="16989"/>
                </a:cubicBezTo>
                <a:cubicBezTo>
                  <a:pt x="11060" y="16769"/>
                  <a:pt x="11717" y="16311"/>
                  <a:pt x="12305" y="15945"/>
                </a:cubicBezTo>
                <a:cubicBezTo>
                  <a:pt x="13447" y="16166"/>
                  <a:pt x="15980" y="16464"/>
                  <a:pt x="18119" y="15364"/>
                </a:cubicBezTo>
                <a:cubicBezTo>
                  <a:pt x="19247" y="14783"/>
                  <a:pt x="21509" y="13280"/>
                  <a:pt x="21509" y="13280"/>
                </a:cubicBezTo>
                <a:cubicBezTo>
                  <a:pt x="21509" y="13280"/>
                  <a:pt x="12547" y="12190"/>
                  <a:pt x="11737" y="15573"/>
                </a:cubicBezTo>
                <a:lnTo>
                  <a:pt x="10864" y="16043"/>
                </a:lnTo>
                <a:cubicBezTo>
                  <a:pt x="10971" y="14873"/>
                  <a:pt x="10991" y="13415"/>
                  <a:pt x="10775" y="12417"/>
                </a:cubicBezTo>
                <a:lnTo>
                  <a:pt x="12355" y="11579"/>
                </a:lnTo>
                <a:cubicBezTo>
                  <a:pt x="18672" y="12159"/>
                  <a:pt x="20026" y="7835"/>
                  <a:pt x="20026" y="7835"/>
                </a:cubicBezTo>
                <a:cubicBezTo>
                  <a:pt x="20026" y="7835"/>
                  <a:pt x="17651" y="8235"/>
                  <a:pt x="15906" y="8612"/>
                </a:cubicBezTo>
                <a:cubicBezTo>
                  <a:pt x="12429" y="9363"/>
                  <a:pt x="11998" y="10745"/>
                  <a:pt x="11973" y="11300"/>
                </a:cubicBezTo>
                <a:lnTo>
                  <a:pt x="10634" y="11780"/>
                </a:lnTo>
                <a:cubicBezTo>
                  <a:pt x="10426" y="10763"/>
                  <a:pt x="10298" y="9630"/>
                  <a:pt x="10271" y="8492"/>
                </a:cubicBezTo>
                <a:lnTo>
                  <a:pt x="11654" y="7417"/>
                </a:lnTo>
                <a:cubicBezTo>
                  <a:pt x="16996" y="7894"/>
                  <a:pt x="18144" y="4232"/>
                  <a:pt x="18144" y="4232"/>
                </a:cubicBezTo>
                <a:cubicBezTo>
                  <a:pt x="18144" y="4232"/>
                  <a:pt x="16125" y="4573"/>
                  <a:pt x="14642" y="4893"/>
                </a:cubicBezTo>
                <a:cubicBezTo>
                  <a:pt x="11810" y="5505"/>
                  <a:pt x="11357" y="6610"/>
                  <a:pt x="11305" y="7117"/>
                </a:cubicBezTo>
                <a:cubicBezTo>
                  <a:pt x="10911" y="7336"/>
                  <a:pt x="10530" y="7612"/>
                  <a:pt x="10265" y="7818"/>
                </a:cubicBezTo>
                <a:cubicBezTo>
                  <a:pt x="10277" y="6831"/>
                  <a:pt x="10367" y="5857"/>
                  <a:pt x="10551" y="4967"/>
                </a:cubicBezTo>
                <a:cubicBezTo>
                  <a:pt x="11084" y="4744"/>
                  <a:pt x="13013" y="3792"/>
                  <a:pt x="11865" y="2105"/>
                </a:cubicBezTo>
                <a:cubicBezTo>
                  <a:pt x="11342" y="1337"/>
                  <a:pt x="11199" y="0"/>
                  <a:pt x="11199" y="0"/>
                </a:cubicBezTo>
                <a:close/>
              </a:path>
            </a:pathLst>
          </a:custGeom>
          <a:solidFill>
            <a:schemeClr val="accent2">
              <a:hueOff val="-2473793"/>
              <a:satOff val="-50209"/>
              <a:lumOff val="23543"/>
            </a:scheme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576" name="Lotus"/>
          <p:cNvSpPr/>
          <p:nvPr/>
        </p:nvSpPr>
        <p:spPr>
          <a:xfrm>
            <a:off x="7515853" y="6720009"/>
            <a:ext cx="946971" cy="7491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0"/>
                </a:moveTo>
                <a:cubicBezTo>
                  <a:pt x="9973" y="1804"/>
                  <a:pt x="9427" y="3507"/>
                  <a:pt x="9094" y="5101"/>
                </a:cubicBezTo>
                <a:cubicBezTo>
                  <a:pt x="9513" y="5562"/>
                  <a:pt x="9899" y="6051"/>
                  <a:pt x="10253" y="6559"/>
                </a:cubicBezTo>
                <a:cubicBezTo>
                  <a:pt x="10333" y="6356"/>
                  <a:pt x="10799" y="5209"/>
                  <a:pt x="10799" y="5209"/>
                </a:cubicBezTo>
                <a:cubicBezTo>
                  <a:pt x="10799" y="5209"/>
                  <a:pt x="11267" y="6356"/>
                  <a:pt x="11347" y="6559"/>
                </a:cubicBezTo>
                <a:cubicBezTo>
                  <a:pt x="11696" y="6051"/>
                  <a:pt x="12082" y="5562"/>
                  <a:pt x="12506" y="5101"/>
                </a:cubicBezTo>
                <a:cubicBezTo>
                  <a:pt x="12168" y="3507"/>
                  <a:pt x="11625" y="1804"/>
                  <a:pt x="10799" y="0"/>
                </a:cubicBezTo>
                <a:close/>
                <a:moveTo>
                  <a:pt x="6148" y="3134"/>
                </a:moveTo>
                <a:cubicBezTo>
                  <a:pt x="6062" y="4538"/>
                  <a:pt x="6094" y="5805"/>
                  <a:pt x="6212" y="6951"/>
                </a:cubicBezTo>
                <a:cubicBezTo>
                  <a:pt x="6217" y="6951"/>
                  <a:pt x="6599" y="8342"/>
                  <a:pt x="7704" y="9556"/>
                </a:cubicBezTo>
                <a:cubicBezTo>
                  <a:pt x="7988" y="9875"/>
                  <a:pt x="8449" y="10438"/>
                  <a:pt x="8814" y="11082"/>
                </a:cubicBezTo>
                <a:cubicBezTo>
                  <a:pt x="8878" y="10797"/>
                  <a:pt x="9227" y="9149"/>
                  <a:pt x="10080" y="6985"/>
                </a:cubicBezTo>
                <a:cubicBezTo>
                  <a:pt x="9162" y="5622"/>
                  <a:pt x="7897" y="4294"/>
                  <a:pt x="6148" y="3134"/>
                </a:cubicBezTo>
                <a:close/>
                <a:moveTo>
                  <a:pt x="15445" y="3134"/>
                </a:moveTo>
                <a:cubicBezTo>
                  <a:pt x="13696" y="4294"/>
                  <a:pt x="12426" y="5622"/>
                  <a:pt x="11513" y="6985"/>
                </a:cubicBezTo>
                <a:cubicBezTo>
                  <a:pt x="12366" y="9155"/>
                  <a:pt x="12715" y="10797"/>
                  <a:pt x="12779" y="11082"/>
                </a:cubicBezTo>
                <a:cubicBezTo>
                  <a:pt x="13144" y="10438"/>
                  <a:pt x="13605" y="9875"/>
                  <a:pt x="13889" y="9556"/>
                </a:cubicBezTo>
                <a:cubicBezTo>
                  <a:pt x="14994" y="8335"/>
                  <a:pt x="15381" y="6951"/>
                  <a:pt x="15381" y="6951"/>
                </a:cubicBezTo>
                <a:cubicBezTo>
                  <a:pt x="15499" y="5805"/>
                  <a:pt x="15531" y="4538"/>
                  <a:pt x="15445" y="3134"/>
                </a:cubicBezTo>
                <a:close/>
                <a:moveTo>
                  <a:pt x="2810" y="5324"/>
                </a:moveTo>
                <a:cubicBezTo>
                  <a:pt x="2880" y="6368"/>
                  <a:pt x="2960" y="7724"/>
                  <a:pt x="3695" y="9155"/>
                </a:cubicBezTo>
                <a:cubicBezTo>
                  <a:pt x="4114" y="9366"/>
                  <a:pt x="4662" y="9720"/>
                  <a:pt x="5080" y="10046"/>
                </a:cubicBezTo>
                <a:cubicBezTo>
                  <a:pt x="5241" y="8316"/>
                  <a:pt x="5734" y="6951"/>
                  <a:pt x="5734" y="6951"/>
                </a:cubicBezTo>
                <a:cubicBezTo>
                  <a:pt x="4725" y="6402"/>
                  <a:pt x="3990" y="6531"/>
                  <a:pt x="2810" y="5324"/>
                </a:cubicBezTo>
                <a:close/>
                <a:moveTo>
                  <a:pt x="18783" y="5324"/>
                </a:moveTo>
                <a:cubicBezTo>
                  <a:pt x="17603" y="6531"/>
                  <a:pt x="16868" y="6402"/>
                  <a:pt x="15859" y="6951"/>
                </a:cubicBezTo>
                <a:cubicBezTo>
                  <a:pt x="15859" y="6951"/>
                  <a:pt x="16352" y="8316"/>
                  <a:pt x="16513" y="10046"/>
                </a:cubicBezTo>
                <a:cubicBezTo>
                  <a:pt x="16932" y="9720"/>
                  <a:pt x="17480" y="9366"/>
                  <a:pt x="17898" y="9155"/>
                </a:cubicBezTo>
                <a:cubicBezTo>
                  <a:pt x="18633" y="7724"/>
                  <a:pt x="18714" y="6368"/>
                  <a:pt x="18783" y="5324"/>
                </a:cubicBezTo>
                <a:close/>
                <a:moveTo>
                  <a:pt x="10799" y="6138"/>
                </a:moveTo>
                <a:cubicBezTo>
                  <a:pt x="8197" y="12492"/>
                  <a:pt x="8622" y="15219"/>
                  <a:pt x="9475" y="16812"/>
                </a:cubicBezTo>
                <a:cubicBezTo>
                  <a:pt x="10140" y="18054"/>
                  <a:pt x="11460" y="18054"/>
                  <a:pt x="12125" y="16812"/>
                </a:cubicBezTo>
                <a:cubicBezTo>
                  <a:pt x="12978" y="15219"/>
                  <a:pt x="13401" y="12492"/>
                  <a:pt x="10799" y="6138"/>
                </a:cubicBezTo>
                <a:close/>
                <a:moveTo>
                  <a:pt x="5982" y="7367"/>
                </a:moveTo>
                <a:cubicBezTo>
                  <a:pt x="5419" y="9232"/>
                  <a:pt x="4430" y="13992"/>
                  <a:pt x="7263" y="16704"/>
                </a:cubicBezTo>
                <a:cubicBezTo>
                  <a:pt x="7859" y="17281"/>
                  <a:pt x="8562" y="17255"/>
                  <a:pt x="9050" y="16759"/>
                </a:cubicBezTo>
                <a:cubicBezTo>
                  <a:pt x="8589" y="15763"/>
                  <a:pt x="8208" y="14338"/>
                  <a:pt x="8707" y="11639"/>
                </a:cubicBezTo>
                <a:cubicBezTo>
                  <a:pt x="7623" y="9673"/>
                  <a:pt x="6825" y="9659"/>
                  <a:pt x="5982" y="7367"/>
                </a:cubicBezTo>
                <a:close/>
                <a:moveTo>
                  <a:pt x="15606" y="7367"/>
                </a:moveTo>
                <a:cubicBezTo>
                  <a:pt x="14769" y="9666"/>
                  <a:pt x="13970" y="9673"/>
                  <a:pt x="12887" y="11639"/>
                </a:cubicBezTo>
                <a:cubicBezTo>
                  <a:pt x="13386" y="14338"/>
                  <a:pt x="13004" y="15763"/>
                  <a:pt x="12543" y="16759"/>
                </a:cubicBezTo>
                <a:cubicBezTo>
                  <a:pt x="13036" y="17248"/>
                  <a:pt x="13735" y="17281"/>
                  <a:pt x="14330" y="16704"/>
                </a:cubicBezTo>
                <a:cubicBezTo>
                  <a:pt x="17158" y="13985"/>
                  <a:pt x="16175" y="9232"/>
                  <a:pt x="15606" y="7367"/>
                </a:cubicBezTo>
                <a:close/>
                <a:moveTo>
                  <a:pt x="20220" y="8946"/>
                </a:moveTo>
                <a:cubicBezTo>
                  <a:pt x="18869" y="9005"/>
                  <a:pt x="17616" y="9682"/>
                  <a:pt x="16562" y="10527"/>
                </a:cubicBezTo>
                <a:cubicBezTo>
                  <a:pt x="16701" y="12412"/>
                  <a:pt x="16481" y="14649"/>
                  <a:pt x="15150" y="16378"/>
                </a:cubicBezTo>
                <a:cubicBezTo>
                  <a:pt x="15306" y="16371"/>
                  <a:pt x="15467" y="16345"/>
                  <a:pt x="15633" y="16304"/>
                </a:cubicBezTo>
                <a:cubicBezTo>
                  <a:pt x="19002" y="15497"/>
                  <a:pt x="17769" y="12194"/>
                  <a:pt x="21600" y="9109"/>
                </a:cubicBezTo>
                <a:cubicBezTo>
                  <a:pt x="21132" y="8975"/>
                  <a:pt x="20670" y="8926"/>
                  <a:pt x="20220" y="8946"/>
                </a:cubicBezTo>
                <a:close/>
                <a:moveTo>
                  <a:pt x="1378" y="8952"/>
                </a:moveTo>
                <a:cubicBezTo>
                  <a:pt x="928" y="8933"/>
                  <a:pt x="468" y="8981"/>
                  <a:pt x="0" y="9115"/>
                </a:cubicBezTo>
                <a:cubicBezTo>
                  <a:pt x="3831" y="12194"/>
                  <a:pt x="2596" y="15503"/>
                  <a:pt x="5965" y="16310"/>
                </a:cubicBezTo>
                <a:cubicBezTo>
                  <a:pt x="6132" y="16351"/>
                  <a:pt x="6293" y="16373"/>
                  <a:pt x="6448" y="16386"/>
                </a:cubicBezTo>
                <a:cubicBezTo>
                  <a:pt x="5118" y="14650"/>
                  <a:pt x="4897" y="12412"/>
                  <a:pt x="5037" y="10533"/>
                </a:cubicBezTo>
                <a:cubicBezTo>
                  <a:pt x="3982" y="9684"/>
                  <a:pt x="2729" y="9010"/>
                  <a:pt x="1378" y="8952"/>
                </a:cubicBezTo>
                <a:close/>
                <a:moveTo>
                  <a:pt x="2698" y="13455"/>
                </a:moveTo>
                <a:cubicBezTo>
                  <a:pt x="2011" y="13496"/>
                  <a:pt x="1212" y="13761"/>
                  <a:pt x="327" y="14439"/>
                </a:cubicBezTo>
                <a:cubicBezTo>
                  <a:pt x="1062" y="15002"/>
                  <a:pt x="1738" y="15280"/>
                  <a:pt x="2344" y="15382"/>
                </a:cubicBezTo>
                <a:cubicBezTo>
                  <a:pt x="1840" y="15741"/>
                  <a:pt x="1019" y="16454"/>
                  <a:pt x="761" y="17478"/>
                </a:cubicBezTo>
                <a:cubicBezTo>
                  <a:pt x="1437" y="17044"/>
                  <a:pt x="2323" y="17083"/>
                  <a:pt x="2822" y="17158"/>
                </a:cubicBezTo>
                <a:cubicBezTo>
                  <a:pt x="2468" y="17592"/>
                  <a:pt x="2119" y="18143"/>
                  <a:pt x="1802" y="18834"/>
                </a:cubicBezTo>
                <a:cubicBezTo>
                  <a:pt x="3401" y="19133"/>
                  <a:pt x="4527" y="18692"/>
                  <a:pt x="5305" y="18054"/>
                </a:cubicBezTo>
                <a:cubicBezTo>
                  <a:pt x="5155" y="18604"/>
                  <a:pt x="4743" y="19295"/>
                  <a:pt x="3734" y="19621"/>
                </a:cubicBezTo>
                <a:cubicBezTo>
                  <a:pt x="5263" y="20224"/>
                  <a:pt x="7001" y="20041"/>
                  <a:pt x="8187" y="19241"/>
                </a:cubicBezTo>
                <a:cubicBezTo>
                  <a:pt x="8563" y="20618"/>
                  <a:pt x="9592" y="21600"/>
                  <a:pt x="10804" y="21600"/>
                </a:cubicBezTo>
                <a:cubicBezTo>
                  <a:pt x="12017" y="21600"/>
                  <a:pt x="13048" y="20611"/>
                  <a:pt x="13423" y="19241"/>
                </a:cubicBezTo>
                <a:cubicBezTo>
                  <a:pt x="14609" y="20041"/>
                  <a:pt x="16347" y="20224"/>
                  <a:pt x="17876" y="19621"/>
                </a:cubicBezTo>
                <a:cubicBezTo>
                  <a:pt x="16873" y="19295"/>
                  <a:pt x="16454" y="18597"/>
                  <a:pt x="16304" y="18054"/>
                </a:cubicBezTo>
                <a:cubicBezTo>
                  <a:pt x="17081" y="18699"/>
                  <a:pt x="18209" y="19133"/>
                  <a:pt x="19808" y="18834"/>
                </a:cubicBezTo>
                <a:cubicBezTo>
                  <a:pt x="19486" y="18143"/>
                  <a:pt x="19142" y="17592"/>
                  <a:pt x="18788" y="17158"/>
                </a:cubicBezTo>
                <a:cubicBezTo>
                  <a:pt x="19287" y="17083"/>
                  <a:pt x="20173" y="17044"/>
                  <a:pt x="20849" y="17478"/>
                </a:cubicBezTo>
                <a:cubicBezTo>
                  <a:pt x="20586" y="16454"/>
                  <a:pt x="19770" y="15735"/>
                  <a:pt x="19266" y="15382"/>
                </a:cubicBezTo>
                <a:cubicBezTo>
                  <a:pt x="19867" y="15280"/>
                  <a:pt x="20543" y="15002"/>
                  <a:pt x="21283" y="14439"/>
                </a:cubicBezTo>
                <a:cubicBezTo>
                  <a:pt x="20387" y="13761"/>
                  <a:pt x="19587" y="13496"/>
                  <a:pt x="18901" y="13455"/>
                </a:cubicBezTo>
                <a:cubicBezTo>
                  <a:pt x="18305" y="14859"/>
                  <a:pt x="17479" y="16780"/>
                  <a:pt x="14774" y="16827"/>
                </a:cubicBezTo>
                <a:cubicBezTo>
                  <a:pt x="14179" y="17546"/>
                  <a:pt x="13268" y="17924"/>
                  <a:pt x="12367" y="17158"/>
                </a:cubicBezTo>
                <a:cubicBezTo>
                  <a:pt x="11991" y="17782"/>
                  <a:pt x="11427" y="18175"/>
                  <a:pt x="10799" y="18175"/>
                </a:cubicBezTo>
                <a:cubicBezTo>
                  <a:pt x="10171" y="18175"/>
                  <a:pt x="9609" y="17782"/>
                  <a:pt x="9233" y="17158"/>
                </a:cubicBezTo>
                <a:cubicBezTo>
                  <a:pt x="8332" y="17924"/>
                  <a:pt x="7414" y="17546"/>
                  <a:pt x="6824" y="16827"/>
                </a:cubicBezTo>
                <a:cubicBezTo>
                  <a:pt x="4114" y="16780"/>
                  <a:pt x="3288" y="14859"/>
                  <a:pt x="2698" y="13455"/>
                </a:cubicBezTo>
                <a:close/>
              </a:path>
            </a:pathLst>
          </a:custGeom>
          <a:solidFill>
            <a:schemeClr val="accent2">
              <a:hueOff val="-554920"/>
              <a:satOff val="-21482"/>
              <a:lumOff val="-6228"/>
            </a:scheme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577" name="Pig"/>
          <p:cNvSpPr/>
          <p:nvPr/>
        </p:nvSpPr>
        <p:spPr>
          <a:xfrm rot="871245">
            <a:off x="11622435" y="7086976"/>
            <a:ext cx="946971" cy="490046"/>
          </a:xfrm>
          <a:custGeom>
            <a:avLst/>
            <a:gdLst/>
            <a:ahLst/>
            <a:cxnLst>
              <a:cxn ang="0">
                <a:pos x="wd2" y="hd2"/>
              </a:cxn>
              <a:cxn ang="5400000">
                <a:pos x="wd2" y="hd2"/>
              </a:cxn>
              <a:cxn ang="10800000">
                <a:pos x="wd2" y="hd2"/>
              </a:cxn>
              <a:cxn ang="16200000">
                <a:pos x="wd2" y="hd2"/>
              </a:cxn>
            </a:cxnLst>
            <a:rect l="0" t="0" r="r" b="b"/>
            <a:pathLst>
              <a:path w="21600" h="21525" fill="norm" stroke="1" extrusionOk="0">
                <a:moveTo>
                  <a:pt x="6179" y="3"/>
                </a:moveTo>
                <a:cubicBezTo>
                  <a:pt x="5828" y="14"/>
                  <a:pt x="5468" y="62"/>
                  <a:pt x="5092" y="155"/>
                </a:cubicBezTo>
                <a:cubicBezTo>
                  <a:pt x="3367" y="586"/>
                  <a:pt x="1606" y="1989"/>
                  <a:pt x="925" y="5005"/>
                </a:cubicBezTo>
                <a:cubicBezTo>
                  <a:pt x="682" y="4909"/>
                  <a:pt x="373" y="4943"/>
                  <a:pt x="289" y="5655"/>
                </a:cubicBezTo>
                <a:cubicBezTo>
                  <a:pt x="144" y="6877"/>
                  <a:pt x="511" y="7969"/>
                  <a:pt x="0" y="9197"/>
                </a:cubicBezTo>
                <a:cubicBezTo>
                  <a:pt x="241" y="9319"/>
                  <a:pt x="477" y="9162"/>
                  <a:pt x="663" y="8954"/>
                </a:cubicBezTo>
                <a:cubicBezTo>
                  <a:pt x="758" y="10576"/>
                  <a:pt x="1067" y="12461"/>
                  <a:pt x="1652" y="14651"/>
                </a:cubicBezTo>
                <a:cubicBezTo>
                  <a:pt x="2479" y="17568"/>
                  <a:pt x="2642" y="18693"/>
                  <a:pt x="2535" y="20189"/>
                </a:cubicBezTo>
                <a:cubicBezTo>
                  <a:pt x="2517" y="20439"/>
                  <a:pt x="2595" y="20675"/>
                  <a:pt x="2716" y="20774"/>
                </a:cubicBezTo>
                <a:cubicBezTo>
                  <a:pt x="2898" y="20925"/>
                  <a:pt x="2978" y="21163"/>
                  <a:pt x="3058" y="21525"/>
                </a:cubicBezTo>
                <a:lnTo>
                  <a:pt x="4118" y="21525"/>
                </a:lnTo>
                <a:cubicBezTo>
                  <a:pt x="4118" y="21525"/>
                  <a:pt x="2626" y="19443"/>
                  <a:pt x="4032" y="15860"/>
                </a:cubicBezTo>
                <a:cubicBezTo>
                  <a:pt x="4037" y="15846"/>
                  <a:pt x="4042" y="15835"/>
                  <a:pt x="4047" y="15821"/>
                </a:cubicBezTo>
                <a:cubicBezTo>
                  <a:pt x="4953" y="17430"/>
                  <a:pt x="5062" y="19146"/>
                  <a:pt x="5109" y="20254"/>
                </a:cubicBezTo>
                <a:cubicBezTo>
                  <a:pt x="5118" y="20463"/>
                  <a:pt x="5184" y="20653"/>
                  <a:pt x="5286" y="20725"/>
                </a:cubicBezTo>
                <a:cubicBezTo>
                  <a:pt x="5605" y="20953"/>
                  <a:pt x="5546" y="21525"/>
                  <a:pt x="5546" y="21525"/>
                </a:cubicBezTo>
                <a:lnTo>
                  <a:pt x="6380" y="21525"/>
                </a:lnTo>
                <a:cubicBezTo>
                  <a:pt x="5742" y="19484"/>
                  <a:pt x="5892" y="17757"/>
                  <a:pt x="6260" y="15987"/>
                </a:cubicBezTo>
                <a:cubicBezTo>
                  <a:pt x="7626" y="17242"/>
                  <a:pt x="11336" y="16527"/>
                  <a:pt x="12361" y="15070"/>
                </a:cubicBezTo>
                <a:cubicBezTo>
                  <a:pt x="12559" y="16682"/>
                  <a:pt x="12420" y="19098"/>
                  <a:pt x="12353" y="20235"/>
                </a:cubicBezTo>
                <a:cubicBezTo>
                  <a:pt x="12339" y="20460"/>
                  <a:pt x="12400" y="20675"/>
                  <a:pt x="12505" y="20781"/>
                </a:cubicBezTo>
                <a:cubicBezTo>
                  <a:pt x="12790" y="21069"/>
                  <a:pt x="12751" y="21525"/>
                  <a:pt x="12751" y="21525"/>
                </a:cubicBezTo>
                <a:lnTo>
                  <a:pt x="13465" y="21525"/>
                </a:lnTo>
                <a:cubicBezTo>
                  <a:pt x="13063" y="20056"/>
                  <a:pt x="13254" y="18829"/>
                  <a:pt x="13516" y="18008"/>
                </a:cubicBezTo>
                <a:cubicBezTo>
                  <a:pt x="13724" y="18779"/>
                  <a:pt x="13816" y="19650"/>
                  <a:pt x="13868" y="20280"/>
                </a:cubicBezTo>
                <a:cubicBezTo>
                  <a:pt x="13885" y="20483"/>
                  <a:pt x="13961" y="20649"/>
                  <a:pt x="14062" y="20712"/>
                </a:cubicBezTo>
                <a:cubicBezTo>
                  <a:pt x="14394" y="20919"/>
                  <a:pt x="14353" y="21525"/>
                  <a:pt x="14353" y="21525"/>
                </a:cubicBezTo>
                <a:lnTo>
                  <a:pt x="15305" y="21525"/>
                </a:lnTo>
                <a:cubicBezTo>
                  <a:pt x="15240" y="21525"/>
                  <a:pt x="13856" y="18613"/>
                  <a:pt x="15111" y="14697"/>
                </a:cubicBezTo>
                <a:cubicBezTo>
                  <a:pt x="18543" y="15763"/>
                  <a:pt x="19586" y="12469"/>
                  <a:pt x="21102" y="12860"/>
                </a:cubicBezTo>
                <a:cubicBezTo>
                  <a:pt x="21600" y="12069"/>
                  <a:pt x="21600" y="10348"/>
                  <a:pt x="21600" y="10348"/>
                </a:cubicBezTo>
                <a:cubicBezTo>
                  <a:pt x="21600" y="10348"/>
                  <a:pt x="20756" y="10569"/>
                  <a:pt x="20172" y="9402"/>
                </a:cubicBezTo>
                <a:cubicBezTo>
                  <a:pt x="19995" y="9048"/>
                  <a:pt x="19659" y="8171"/>
                  <a:pt x="19200" y="7124"/>
                </a:cubicBezTo>
                <a:cubicBezTo>
                  <a:pt x="19521" y="5870"/>
                  <a:pt x="19979" y="4411"/>
                  <a:pt x="20447" y="3857"/>
                </a:cubicBezTo>
                <a:cubicBezTo>
                  <a:pt x="19530" y="3543"/>
                  <a:pt x="18680" y="3939"/>
                  <a:pt x="18027" y="4725"/>
                </a:cubicBezTo>
                <a:cubicBezTo>
                  <a:pt x="17054" y="2980"/>
                  <a:pt x="15839" y="1444"/>
                  <a:pt x="14518" y="1488"/>
                </a:cubicBezTo>
                <a:cubicBezTo>
                  <a:pt x="10644" y="1616"/>
                  <a:pt x="8635" y="-75"/>
                  <a:pt x="6179" y="3"/>
                </a:cubicBezTo>
                <a:close/>
              </a:path>
            </a:pathLst>
          </a:custGeom>
          <a:solidFill>
            <a:schemeClr val="accent5">
              <a:hueOff val="-444211"/>
              <a:satOff val="-14915"/>
              <a:lumOff val="22857"/>
            </a:scheme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578" name="Cow"/>
          <p:cNvSpPr/>
          <p:nvPr/>
        </p:nvSpPr>
        <p:spPr>
          <a:xfrm>
            <a:off x="9038976" y="6926242"/>
            <a:ext cx="1889423" cy="1146339"/>
          </a:xfrm>
          <a:custGeom>
            <a:avLst/>
            <a:gdLst/>
            <a:ahLst/>
            <a:cxnLst>
              <a:cxn ang="0">
                <a:pos x="wd2" y="hd2"/>
              </a:cxn>
              <a:cxn ang="5400000">
                <a:pos x="wd2" y="hd2"/>
              </a:cxn>
              <a:cxn ang="10800000">
                <a:pos x="wd2" y="hd2"/>
              </a:cxn>
              <a:cxn ang="16200000">
                <a:pos x="wd2" y="hd2"/>
              </a:cxn>
            </a:cxnLst>
            <a:rect l="0" t="0" r="r" b="b"/>
            <a:pathLst>
              <a:path w="21427" h="21545" fill="norm" stroke="1" extrusionOk="0">
                <a:moveTo>
                  <a:pt x="18406" y="6"/>
                </a:moveTo>
                <a:cubicBezTo>
                  <a:pt x="18276" y="42"/>
                  <a:pt x="18137" y="245"/>
                  <a:pt x="18002" y="719"/>
                </a:cubicBezTo>
                <a:cubicBezTo>
                  <a:pt x="17367" y="1211"/>
                  <a:pt x="17198" y="455"/>
                  <a:pt x="16922" y="358"/>
                </a:cubicBezTo>
                <a:cubicBezTo>
                  <a:pt x="16647" y="261"/>
                  <a:pt x="16370" y="825"/>
                  <a:pt x="16646" y="1563"/>
                </a:cubicBezTo>
                <a:cubicBezTo>
                  <a:pt x="15824" y="1790"/>
                  <a:pt x="14731" y="1776"/>
                  <a:pt x="13583" y="808"/>
                </a:cubicBezTo>
                <a:cubicBezTo>
                  <a:pt x="13370" y="628"/>
                  <a:pt x="13134" y="530"/>
                  <a:pt x="12895" y="555"/>
                </a:cubicBezTo>
                <a:cubicBezTo>
                  <a:pt x="11366" y="716"/>
                  <a:pt x="8937" y="1036"/>
                  <a:pt x="7079" y="1404"/>
                </a:cubicBezTo>
                <a:cubicBezTo>
                  <a:pt x="4845" y="1848"/>
                  <a:pt x="3290" y="1731"/>
                  <a:pt x="2479" y="3519"/>
                </a:cubicBezTo>
                <a:lnTo>
                  <a:pt x="2481" y="3483"/>
                </a:lnTo>
                <a:cubicBezTo>
                  <a:pt x="2481" y="3483"/>
                  <a:pt x="1251" y="5269"/>
                  <a:pt x="583" y="11343"/>
                </a:cubicBezTo>
                <a:cubicBezTo>
                  <a:pt x="304" y="11737"/>
                  <a:pt x="179" y="12329"/>
                  <a:pt x="47" y="13313"/>
                </a:cubicBezTo>
                <a:cubicBezTo>
                  <a:pt x="-59" y="14113"/>
                  <a:pt x="47" y="15020"/>
                  <a:pt x="47" y="15020"/>
                </a:cubicBezTo>
                <a:cubicBezTo>
                  <a:pt x="533" y="14678"/>
                  <a:pt x="1030" y="12935"/>
                  <a:pt x="942" y="11462"/>
                </a:cubicBezTo>
                <a:cubicBezTo>
                  <a:pt x="1063" y="10205"/>
                  <a:pt x="1652" y="6464"/>
                  <a:pt x="2281" y="6156"/>
                </a:cubicBezTo>
                <a:cubicBezTo>
                  <a:pt x="2511" y="8306"/>
                  <a:pt x="3102" y="11155"/>
                  <a:pt x="1921" y="14029"/>
                </a:cubicBezTo>
                <a:cubicBezTo>
                  <a:pt x="1729" y="15969"/>
                  <a:pt x="1837" y="19104"/>
                  <a:pt x="1417" y="20501"/>
                </a:cubicBezTo>
                <a:lnTo>
                  <a:pt x="1670" y="20596"/>
                </a:lnTo>
                <a:cubicBezTo>
                  <a:pt x="1670" y="20596"/>
                  <a:pt x="1703" y="20912"/>
                  <a:pt x="1625" y="21545"/>
                </a:cubicBezTo>
                <a:lnTo>
                  <a:pt x="2879" y="21545"/>
                </a:lnTo>
                <a:cubicBezTo>
                  <a:pt x="2879" y="21545"/>
                  <a:pt x="2667" y="21089"/>
                  <a:pt x="2519" y="20457"/>
                </a:cubicBezTo>
                <a:cubicBezTo>
                  <a:pt x="2371" y="19825"/>
                  <a:pt x="2498" y="16804"/>
                  <a:pt x="3006" y="15470"/>
                </a:cubicBezTo>
                <a:cubicBezTo>
                  <a:pt x="3428" y="14696"/>
                  <a:pt x="3775" y="13780"/>
                  <a:pt x="4001" y="13000"/>
                </a:cubicBezTo>
                <a:cubicBezTo>
                  <a:pt x="4239" y="12858"/>
                  <a:pt x="4531" y="12716"/>
                  <a:pt x="4864" y="12611"/>
                </a:cubicBezTo>
                <a:lnTo>
                  <a:pt x="4639" y="15203"/>
                </a:lnTo>
                <a:cubicBezTo>
                  <a:pt x="4639" y="15203"/>
                  <a:pt x="5252" y="17632"/>
                  <a:pt x="5433" y="18667"/>
                </a:cubicBezTo>
                <a:cubicBezTo>
                  <a:pt x="5588" y="19553"/>
                  <a:pt x="5609" y="20585"/>
                  <a:pt x="5609" y="20585"/>
                </a:cubicBezTo>
                <a:lnTo>
                  <a:pt x="5873" y="20712"/>
                </a:lnTo>
                <a:cubicBezTo>
                  <a:pt x="5929" y="21326"/>
                  <a:pt x="6046" y="21545"/>
                  <a:pt x="6046" y="21545"/>
                </a:cubicBezTo>
                <a:lnTo>
                  <a:pt x="7273" y="21545"/>
                </a:lnTo>
                <a:cubicBezTo>
                  <a:pt x="5363" y="17861"/>
                  <a:pt x="6017" y="13841"/>
                  <a:pt x="6319" y="12497"/>
                </a:cubicBezTo>
                <a:cubicBezTo>
                  <a:pt x="6513" y="12530"/>
                  <a:pt x="6711" y="12583"/>
                  <a:pt x="6913" y="12661"/>
                </a:cubicBezTo>
                <a:cubicBezTo>
                  <a:pt x="8430" y="13251"/>
                  <a:pt x="9964" y="13797"/>
                  <a:pt x="11341" y="13627"/>
                </a:cubicBezTo>
                <a:cubicBezTo>
                  <a:pt x="11321" y="14595"/>
                  <a:pt x="11350" y="15634"/>
                  <a:pt x="11373" y="16347"/>
                </a:cubicBezTo>
                <a:cubicBezTo>
                  <a:pt x="11419" y="17769"/>
                  <a:pt x="10988" y="20474"/>
                  <a:pt x="10988" y="20474"/>
                </a:cubicBezTo>
                <a:lnTo>
                  <a:pt x="11240" y="20615"/>
                </a:lnTo>
                <a:cubicBezTo>
                  <a:pt x="11240" y="20615"/>
                  <a:pt x="11195" y="21245"/>
                  <a:pt x="11408" y="21545"/>
                </a:cubicBezTo>
                <a:lnTo>
                  <a:pt x="12403" y="21545"/>
                </a:lnTo>
                <a:cubicBezTo>
                  <a:pt x="11731" y="20234"/>
                  <a:pt x="12064" y="17577"/>
                  <a:pt x="12393" y="16874"/>
                </a:cubicBezTo>
                <a:cubicBezTo>
                  <a:pt x="12529" y="16581"/>
                  <a:pt x="12650" y="15573"/>
                  <a:pt x="12746" y="14496"/>
                </a:cubicBezTo>
                <a:cubicBezTo>
                  <a:pt x="12830" y="15210"/>
                  <a:pt x="12951" y="15729"/>
                  <a:pt x="13108" y="16114"/>
                </a:cubicBezTo>
                <a:cubicBezTo>
                  <a:pt x="13681" y="17523"/>
                  <a:pt x="13742" y="20554"/>
                  <a:pt x="13742" y="20554"/>
                </a:cubicBezTo>
                <a:lnTo>
                  <a:pt x="13983" y="20715"/>
                </a:lnTo>
                <a:cubicBezTo>
                  <a:pt x="13983" y="20715"/>
                  <a:pt x="14035" y="21312"/>
                  <a:pt x="14240" y="21545"/>
                </a:cubicBezTo>
                <a:lnTo>
                  <a:pt x="15320" y="21545"/>
                </a:lnTo>
                <a:cubicBezTo>
                  <a:pt x="15320" y="21545"/>
                  <a:pt x="14239" y="19951"/>
                  <a:pt x="14303" y="15822"/>
                </a:cubicBezTo>
                <a:cubicBezTo>
                  <a:pt x="14309" y="15469"/>
                  <a:pt x="14259" y="13973"/>
                  <a:pt x="14225" y="12969"/>
                </a:cubicBezTo>
                <a:cubicBezTo>
                  <a:pt x="14499" y="12708"/>
                  <a:pt x="14738" y="12286"/>
                  <a:pt x="14898" y="11607"/>
                </a:cubicBezTo>
                <a:cubicBezTo>
                  <a:pt x="15809" y="7427"/>
                  <a:pt x="17536" y="6689"/>
                  <a:pt x="18321" y="6900"/>
                </a:cubicBezTo>
                <a:cubicBezTo>
                  <a:pt x="19105" y="7110"/>
                  <a:pt x="19444" y="6865"/>
                  <a:pt x="19995" y="6514"/>
                </a:cubicBezTo>
                <a:cubicBezTo>
                  <a:pt x="20610" y="7392"/>
                  <a:pt x="20758" y="7111"/>
                  <a:pt x="20928" y="7111"/>
                </a:cubicBezTo>
                <a:cubicBezTo>
                  <a:pt x="21097" y="7111"/>
                  <a:pt x="21202" y="6584"/>
                  <a:pt x="21372" y="6197"/>
                </a:cubicBezTo>
                <a:cubicBezTo>
                  <a:pt x="21541" y="5811"/>
                  <a:pt x="21288" y="5285"/>
                  <a:pt x="21097" y="5110"/>
                </a:cubicBezTo>
                <a:cubicBezTo>
                  <a:pt x="20906" y="4934"/>
                  <a:pt x="20142" y="3246"/>
                  <a:pt x="19888" y="2193"/>
                </a:cubicBezTo>
                <a:cubicBezTo>
                  <a:pt x="19634" y="1139"/>
                  <a:pt x="19126" y="1316"/>
                  <a:pt x="18935" y="719"/>
                </a:cubicBezTo>
                <a:cubicBezTo>
                  <a:pt x="18816" y="346"/>
                  <a:pt x="18622" y="-55"/>
                  <a:pt x="18406" y="6"/>
                </a:cubicBezTo>
                <a:close/>
              </a:path>
            </a:pathLst>
          </a:custGeom>
          <a:solidFill>
            <a:srgbClr val="53585F"/>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Rectangle"/>
          <p:cNvSpPr/>
          <p:nvPr/>
        </p:nvSpPr>
        <p:spPr>
          <a:xfrm>
            <a:off x="5867400" y="3688054"/>
            <a:ext cx="1270000" cy="3923210"/>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2400">
                <a:solidFill>
                  <a:srgbClr val="FFFFFF"/>
                </a:solidFill>
              </a:defRPr>
            </a:pPr>
          </a:p>
          <a:p>
            <a:pPr>
              <a:defRPr sz="2400">
                <a:solidFill>
                  <a:srgbClr val="FFFFFF"/>
                </a:solidFill>
              </a:defRPr>
            </a:pPr>
          </a:p>
          <a:p>
            <a:pPr>
              <a:defRPr sz="2400">
                <a:solidFill>
                  <a:srgbClr val="FFFFFF"/>
                </a:solidFill>
              </a:defRPr>
            </a:pPr>
          </a:p>
          <a:p>
            <a:pPr>
              <a:defRPr sz="2400">
                <a:solidFill>
                  <a:srgbClr val="FFFFFF"/>
                </a:solidFill>
              </a:defRPr>
            </a:pPr>
          </a:p>
          <a:p>
            <a:pPr>
              <a:defRPr sz="2400">
                <a:solidFill>
                  <a:srgbClr val="FFFFFF"/>
                </a:solidFill>
              </a:defRPr>
            </a:pPr>
          </a:p>
          <a:p>
            <a:pPr>
              <a:defRPr sz="2400">
                <a:solidFill>
                  <a:srgbClr val="FFFFFF"/>
                </a:solidFill>
              </a:defRPr>
            </a:pPr>
          </a:p>
          <a:p>
            <a:pPr>
              <a:defRPr sz="2400">
                <a:solidFill>
                  <a:srgbClr val="FFFFFF"/>
                </a:solidFill>
              </a:defRPr>
            </a:pPr>
          </a:p>
          <a:p>
            <a:pPr>
              <a:defRPr sz="2400">
                <a:solidFill>
                  <a:srgbClr val="FFFFFF"/>
                </a:solidFill>
              </a:defRPr>
            </a:pPr>
          </a:p>
        </p:txBody>
      </p:sp>
      <p:sp>
        <p:nvSpPr>
          <p:cNvPr id="581" name="The Risk Exchange"/>
          <p:cNvSpPr txBox="1"/>
          <p:nvPr/>
        </p:nvSpPr>
        <p:spPr>
          <a:xfrm>
            <a:off x="5351145" y="2942577"/>
            <a:ext cx="230251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The Risk Exchange</a:t>
            </a:r>
          </a:p>
        </p:txBody>
      </p:sp>
      <p:sp>
        <p:nvSpPr>
          <p:cNvPr id="582" name="Buyers"/>
          <p:cNvSpPr txBox="1"/>
          <p:nvPr/>
        </p:nvSpPr>
        <p:spPr>
          <a:xfrm>
            <a:off x="1225346" y="3498850"/>
            <a:ext cx="153710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Buyers</a:t>
            </a:r>
          </a:p>
        </p:txBody>
      </p:sp>
      <p:sp>
        <p:nvSpPr>
          <p:cNvPr id="583" name="Sellers"/>
          <p:cNvSpPr txBox="1"/>
          <p:nvPr/>
        </p:nvSpPr>
        <p:spPr>
          <a:xfrm>
            <a:off x="10267950" y="3498850"/>
            <a:ext cx="14859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Sellers</a:t>
            </a:r>
          </a:p>
        </p:txBody>
      </p:sp>
      <p:sp>
        <p:nvSpPr>
          <p:cNvPr id="584" name="Snowflake"/>
          <p:cNvSpPr/>
          <p:nvPr/>
        </p:nvSpPr>
        <p:spPr>
          <a:xfrm>
            <a:off x="6125684" y="3875303"/>
            <a:ext cx="779035" cy="783951"/>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585" name="Apple"/>
          <p:cNvSpPr/>
          <p:nvPr/>
        </p:nvSpPr>
        <p:spPr>
          <a:xfrm>
            <a:off x="6303069" y="4927536"/>
            <a:ext cx="398662" cy="453646"/>
          </a:xfrm>
          <a:custGeom>
            <a:avLst/>
            <a:gdLst/>
            <a:ahLst/>
            <a:cxnLst>
              <a:cxn ang="0">
                <a:pos x="wd2" y="hd2"/>
              </a:cxn>
              <a:cxn ang="5400000">
                <a:pos x="wd2" y="hd2"/>
              </a:cxn>
              <a:cxn ang="10800000">
                <a:pos x="wd2" y="hd2"/>
              </a:cxn>
              <a:cxn ang="16200000">
                <a:pos x="wd2" y="hd2"/>
              </a:cxn>
            </a:cxnLst>
            <a:rect l="0" t="0" r="r" b="b"/>
            <a:pathLst>
              <a:path w="17410" h="20613" fill="norm" stroke="1"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chemeClr val="accent2">
              <a:hueOff val="-2473793"/>
              <a:satOff val="-50209"/>
              <a:lumOff val="23543"/>
            </a:scheme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586" name="Brightness"/>
          <p:cNvSpPr/>
          <p:nvPr/>
        </p:nvSpPr>
        <p:spPr>
          <a:xfrm>
            <a:off x="6298962" y="5649659"/>
            <a:ext cx="432479" cy="453646"/>
          </a:xfrm>
          <a:custGeom>
            <a:avLst/>
            <a:gdLst/>
            <a:ahLst/>
            <a:cxnLst>
              <a:cxn ang="0">
                <a:pos x="wd2" y="hd2"/>
              </a:cxn>
              <a:cxn ang="5400000">
                <a:pos x="wd2" y="hd2"/>
              </a:cxn>
              <a:cxn ang="10800000">
                <a:pos x="wd2" y="hd2"/>
              </a:cxn>
              <a:cxn ang="16200000">
                <a:pos x="wd2" y="hd2"/>
              </a:cxn>
            </a:cxnLst>
            <a:rect l="0" t="0" r="r" b="b"/>
            <a:pathLst>
              <a:path w="21495" h="21600" fill="norm" stroke="1" extrusionOk="0">
                <a:moveTo>
                  <a:pt x="10752" y="0"/>
                </a:moveTo>
                <a:cubicBezTo>
                  <a:pt x="10515" y="0"/>
                  <a:pt x="10318" y="185"/>
                  <a:pt x="10318" y="417"/>
                </a:cubicBezTo>
                <a:lnTo>
                  <a:pt x="10318" y="3322"/>
                </a:lnTo>
                <a:cubicBezTo>
                  <a:pt x="10318" y="3549"/>
                  <a:pt x="10509" y="3739"/>
                  <a:pt x="10752" y="3739"/>
                </a:cubicBezTo>
                <a:cubicBezTo>
                  <a:pt x="10994" y="3739"/>
                  <a:pt x="11185" y="3554"/>
                  <a:pt x="11185" y="3322"/>
                </a:cubicBezTo>
                <a:lnTo>
                  <a:pt x="11185" y="417"/>
                </a:lnTo>
                <a:cubicBezTo>
                  <a:pt x="11185" y="190"/>
                  <a:pt x="10994" y="0"/>
                  <a:pt x="10752" y="0"/>
                </a:cubicBezTo>
                <a:close/>
                <a:moveTo>
                  <a:pt x="17056" y="1983"/>
                </a:moveTo>
                <a:cubicBezTo>
                  <a:pt x="16946" y="1999"/>
                  <a:pt x="16844" y="2056"/>
                  <a:pt x="16774" y="2150"/>
                </a:cubicBezTo>
                <a:lnTo>
                  <a:pt x="14991" y="4505"/>
                </a:lnTo>
                <a:cubicBezTo>
                  <a:pt x="14850" y="4689"/>
                  <a:pt x="14896" y="4954"/>
                  <a:pt x="15088" y="5089"/>
                </a:cubicBezTo>
                <a:cubicBezTo>
                  <a:pt x="15279" y="5224"/>
                  <a:pt x="15555" y="5185"/>
                  <a:pt x="15696" y="4996"/>
                </a:cubicBezTo>
                <a:lnTo>
                  <a:pt x="17479" y="2642"/>
                </a:lnTo>
                <a:cubicBezTo>
                  <a:pt x="17620" y="2458"/>
                  <a:pt x="17579" y="2193"/>
                  <a:pt x="17382" y="2058"/>
                </a:cubicBezTo>
                <a:cubicBezTo>
                  <a:pt x="17283" y="1990"/>
                  <a:pt x="17166" y="1967"/>
                  <a:pt x="17056" y="1983"/>
                </a:cubicBezTo>
                <a:close/>
                <a:moveTo>
                  <a:pt x="4447" y="1985"/>
                </a:moveTo>
                <a:cubicBezTo>
                  <a:pt x="4337" y="1968"/>
                  <a:pt x="4220" y="1990"/>
                  <a:pt x="4121" y="2058"/>
                </a:cubicBezTo>
                <a:cubicBezTo>
                  <a:pt x="3930" y="2193"/>
                  <a:pt x="3883" y="2453"/>
                  <a:pt x="4024" y="2642"/>
                </a:cubicBezTo>
                <a:lnTo>
                  <a:pt x="5813" y="4996"/>
                </a:lnTo>
                <a:cubicBezTo>
                  <a:pt x="5954" y="5180"/>
                  <a:pt x="6223" y="5224"/>
                  <a:pt x="6421" y="5089"/>
                </a:cubicBezTo>
                <a:cubicBezTo>
                  <a:pt x="6618" y="4954"/>
                  <a:pt x="6659" y="4689"/>
                  <a:pt x="6512" y="4505"/>
                </a:cubicBezTo>
                <a:lnTo>
                  <a:pt x="4729" y="2150"/>
                </a:lnTo>
                <a:cubicBezTo>
                  <a:pt x="4659" y="2059"/>
                  <a:pt x="4557" y="2002"/>
                  <a:pt x="4447" y="1985"/>
                </a:cubicBezTo>
                <a:close/>
                <a:moveTo>
                  <a:pt x="10752" y="5212"/>
                </a:moveTo>
                <a:cubicBezTo>
                  <a:pt x="10681" y="5212"/>
                  <a:pt x="10612" y="5220"/>
                  <a:pt x="10542" y="5222"/>
                </a:cubicBezTo>
                <a:cubicBezTo>
                  <a:pt x="10539" y="5222"/>
                  <a:pt x="10537" y="5222"/>
                  <a:pt x="10535" y="5222"/>
                </a:cubicBezTo>
                <a:cubicBezTo>
                  <a:pt x="10531" y="5222"/>
                  <a:pt x="10527" y="5224"/>
                  <a:pt x="10522" y="5224"/>
                </a:cubicBezTo>
                <a:cubicBezTo>
                  <a:pt x="10503" y="5225"/>
                  <a:pt x="10485" y="5228"/>
                  <a:pt x="10466" y="5229"/>
                </a:cubicBezTo>
                <a:cubicBezTo>
                  <a:pt x="10405" y="5232"/>
                  <a:pt x="10345" y="5238"/>
                  <a:pt x="10285" y="5243"/>
                </a:cubicBezTo>
                <a:cubicBezTo>
                  <a:pt x="10265" y="5244"/>
                  <a:pt x="10246" y="5246"/>
                  <a:pt x="10226" y="5248"/>
                </a:cubicBezTo>
                <a:cubicBezTo>
                  <a:pt x="10151" y="5254"/>
                  <a:pt x="10074" y="5255"/>
                  <a:pt x="9999" y="5265"/>
                </a:cubicBezTo>
                <a:cubicBezTo>
                  <a:pt x="9971" y="5268"/>
                  <a:pt x="9944" y="5273"/>
                  <a:pt x="9916" y="5276"/>
                </a:cubicBezTo>
                <a:cubicBezTo>
                  <a:pt x="9832" y="5288"/>
                  <a:pt x="9751" y="5306"/>
                  <a:pt x="9668" y="5320"/>
                </a:cubicBezTo>
                <a:cubicBezTo>
                  <a:pt x="9599" y="5332"/>
                  <a:pt x="9528" y="5341"/>
                  <a:pt x="9460" y="5356"/>
                </a:cubicBezTo>
                <a:cubicBezTo>
                  <a:pt x="9409" y="5367"/>
                  <a:pt x="9359" y="5381"/>
                  <a:pt x="9308" y="5393"/>
                </a:cubicBezTo>
                <a:cubicBezTo>
                  <a:pt x="9246" y="5408"/>
                  <a:pt x="9185" y="5427"/>
                  <a:pt x="9123" y="5443"/>
                </a:cubicBezTo>
                <a:cubicBezTo>
                  <a:pt x="9065" y="5459"/>
                  <a:pt x="9005" y="5473"/>
                  <a:pt x="8947" y="5491"/>
                </a:cubicBezTo>
                <a:cubicBezTo>
                  <a:pt x="8862" y="5517"/>
                  <a:pt x="8777" y="5548"/>
                  <a:pt x="8692" y="5578"/>
                </a:cubicBezTo>
                <a:cubicBezTo>
                  <a:pt x="8660" y="5590"/>
                  <a:pt x="8629" y="5604"/>
                  <a:pt x="8597" y="5616"/>
                </a:cubicBezTo>
                <a:cubicBezTo>
                  <a:pt x="8596" y="5616"/>
                  <a:pt x="8595" y="5615"/>
                  <a:pt x="8595" y="5616"/>
                </a:cubicBezTo>
                <a:cubicBezTo>
                  <a:pt x="8594" y="5616"/>
                  <a:pt x="8594" y="5617"/>
                  <a:pt x="8593" y="5617"/>
                </a:cubicBezTo>
                <a:cubicBezTo>
                  <a:pt x="8537" y="5638"/>
                  <a:pt x="8479" y="5658"/>
                  <a:pt x="8424" y="5681"/>
                </a:cubicBezTo>
                <a:cubicBezTo>
                  <a:pt x="8331" y="5720"/>
                  <a:pt x="8240" y="5764"/>
                  <a:pt x="8149" y="5808"/>
                </a:cubicBezTo>
                <a:cubicBezTo>
                  <a:pt x="8142" y="5811"/>
                  <a:pt x="8135" y="5815"/>
                  <a:pt x="8128" y="5818"/>
                </a:cubicBezTo>
                <a:cubicBezTo>
                  <a:pt x="8096" y="5834"/>
                  <a:pt x="8063" y="5849"/>
                  <a:pt x="8031" y="5865"/>
                </a:cubicBezTo>
                <a:cubicBezTo>
                  <a:pt x="8000" y="5880"/>
                  <a:pt x="7970" y="5895"/>
                  <a:pt x="7939" y="5911"/>
                </a:cubicBezTo>
                <a:cubicBezTo>
                  <a:pt x="7893" y="5936"/>
                  <a:pt x="7848" y="5964"/>
                  <a:pt x="7802" y="5990"/>
                </a:cubicBezTo>
                <a:cubicBezTo>
                  <a:pt x="7692" y="6052"/>
                  <a:pt x="7584" y="6116"/>
                  <a:pt x="7478" y="6184"/>
                </a:cubicBezTo>
                <a:cubicBezTo>
                  <a:pt x="7477" y="6185"/>
                  <a:pt x="7477" y="6186"/>
                  <a:pt x="7476" y="6186"/>
                </a:cubicBezTo>
                <a:cubicBezTo>
                  <a:pt x="7428" y="6218"/>
                  <a:pt x="7377" y="6244"/>
                  <a:pt x="7330" y="6277"/>
                </a:cubicBezTo>
                <a:cubicBezTo>
                  <a:pt x="7296" y="6301"/>
                  <a:pt x="7266" y="6327"/>
                  <a:pt x="7235" y="6352"/>
                </a:cubicBezTo>
                <a:cubicBezTo>
                  <a:pt x="6313" y="7014"/>
                  <a:pt x="5585" y="7941"/>
                  <a:pt x="5203" y="9069"/>
                </a:cubicBezTo>
                <a:cubicBezTo>
                  <a:pt x="5000" y="9669"/>
                  <a:pt x="4915" y="10277"/>
                  <a:pt x="4927" y="10873"/>
                </a:cubicBezTo>
                <a:cubicBezTo>
                  <a:pt x="4927" y="10891"/>
                  <a:pt x="4930" y="10908"/>
                  <a:pt x="4930" y="10926"/>
                </a:cubicBezTo>
                <a:cubicBezTo>
                  <a:pt x="4935" y="11076"/>
                  <a:pt x="4941" y="11225"/>
                  <a:pt x="4958" y="11373"/>
                </a:cubicBezTo>
                <a:cubicBezTo>
                  <a:pt x="4976" y="11542"/>
                  <a:pt x="5005" y="11710"/>
                  <a:pt x="5039" y="11879"/>
                </a:cubicBezTo>
                <a:cubicBezTo>
                  <a:pt x="5060" y="11980"/>
                  <a:pt x="5092" y="12080"/>
                  <a:pt x="5117" y="12180"/>
                </a:cubicBezTo>
                <a:cubicBezTo>
                  <a:pt x="5122" y="12200"/>
                  <a:pt x="5129" y="12220"/>
                  <a:pt x="5134" y="12241"/>
                </a:cubicBezTo>
                <a:cubicBezTo>
                  <a:pt x="5160" y="12336"/>
                  <a:pt x="5176" y="12431"/>
                  <a:pt x="5208" y="12526"/>
                </a:cubicBezTo>
                <a:cubicBezTo>
                  <a:pt x="5350" y="12942"/>
                  <a:pt x="5540" y="13329"/>
                  <a:pt x="5769" y="13687"/>
                </a:cubicBezTo>
                <a:cubicBezTo>
                  <a:pt x="5776" y="13699"/>
                  <a:pt x="5784" y="13712"/>
                  <a:pt x="5792" y="13724"/>
                </a:cubicBezTo>
                <a:cubicBezTo>
                  <a:pt x="5866" y="13839"/>
                  <a:pt x="5945" y="13950"/>
                  <a:pt x="6028" y="14058"/>
                </a:cubicBezTo>
                <a:cubicBezTo>
                  <a:pt x="6072" y="14117"/>
                  <a:pt x="6117" y="14175"/>
                  <a:pt x="6163" y="14232"/>
                </a:cubicBezTo>
                <a:cubicBezTo>
                  <a:pt x="6197" y="14273"/>
                  <a:pt x="6232" y="14314"/>
                  <a:pt x="6267" y="14354"/>
                </a:cubicBezTo>
                <a:cubicBezTo>
                  <a:pt x="6573" y="14709"/>
                  <a:pt x="6924" y="15035"/>
                  <a:pt x="7330" y="15318"/>
                </a:cubicBezTo>
                <a:cubicBezTo>
                  <a:pt x="7730" y="15596"/>
                  <a:pt x="8157" y="15812"/>
                  <a:pt x="8597" y="15979"/>
                </a:cubicBezTo>
                <a:cubicBezTo>
                  <a:pt x="8646" y="15998"/>
                  <a:pt x="8695" y="16017"/>
                  <a:pt x="8745" y="16035"/>
                </a:cubicBezTo>
                <a:cubicBezTo>
                  <a:pt x="8827" y="16064"/>
                  <a:pt x="8908" y="16093"/>
                  <a:pt x="8991" y="16118"/>
                </a:cubicBezTo>
                <a:cubicBezTo>
                  <a:pt x="9118" y="16157"/>
                  <a:pt x="9247" y="16192"/>
                  <a:pt x="9377" y="16222"/>
                </a:cubicBezTo>
                <a:cubicBezTo>
                  <a:pt x="9396" y="16227"/>
                  <a:pt x="9415" y="16232"/>
                  <a:pt x="9434" y="16236"/>
                </a:cubicBezTo>
                <a:cubicBezTo>
                  <a:pt x="9857" y="16331"/>
                  <a:pt x="10298" y="16383"/>
                  <a:pt x="10752" y="16383"/>
                </a:cubicBezTo>
                <a:cubicBezTo>
                  <a:pt x="10823" y="16383"/>
                  <a:pt x="10892" y="16375"/>
                  <a:pt x="10963" y="16373"/>
                </a:cubicBezTo>
                <a:cubicBezTo>
                  <a:pt x="10966" y="16372"/>
                  <a:pt x="10970" y="16373"/>
                  <a:pt x="10974" y="16373"/>
                </a:cubicBezTo>
                <a:cubicBezTo>
                  <a:pt x="10981" y="16372"/>
                  <a:pt x="10988" y="16371"/>
                  <a:pt x="10995" y="16371"/>
                </a:cubicBezTo>
                <a:cubicBezTo>
                  <a:pt x="11015" y="16370"/>
                  <a:pt x="11034" y="16367"/>
                  <a:pt x="11055" y="16366"/>
                </a:cubicBezTo>
                <a:cubicBezTo>
                  <a:pt x="11096" y="16364"/>
                  <a:pt x="11138" y="16359"/>
                  <a:pt x="11180" y="16356"/>
                </a:cubicBezTo>
                <a:cubicBezTo>
                  <a:pt x="11286" y="16349"/>
                  <a:pt x="11392" y="16345"/>
                  <a:pt x="11497" y="16332"/>
                </a:cubicBezTo>
                <a:cubicBezTo>
                  <a:pt x="11542" y="16327"/>
                  <a:pt x="11587" y="16318"/>
                  <a:pt x="11632" y="16312"/>
                </a:cubicBezTo>
                <a:cubicBezTo>
                  <a:pt x="11759" y="16293"/>
                  <a:pt x="11886" y="16274"/>
                  <a:pt x="12010" y="16248"/>
                </a:cubicBezTo>
                <a:cubicBezTo>
                  <a:pt x="12107" y="16227"/>
                  <a:pt x="12203" y="16200"/>
                  <a:pt x="12300" y="16175"/>
                </a:cubicBezTo>
                <a:cubicBezTo>
                  <a:pt x="12378" y="16154"/>
                  <a:pt x="12458" y="16136"/>
                  <a:pt x="12535" y="16113"/>
                </a:cubicBezTo>
                <a:cubicBezTo>
                  <a:pt x="12650" y="16078"/>
                  <a:pt x="12763" y="16035"/>
                  <a:pt x="12876" y="15993"/>
                </a:cubicBezTo>
                <a:cubicBezTo>
                  <a:pt x="12936" y="15970"/>
                  <a:pt x="12996" y="15950"/>
                  <a:pt x="13054" y="15925"/>
                </a:cubicBezTo>
                <a:cubicBezTo>
                  <a:pt x="13164" y="15880"/>
                  <a:pt x="13271" y="15829"/>
                  <a:pt x="13379" y="15777"/>
                </a:cubicBezTo>
                <a:cubicBezTo>
                  <a:pt x="13391" y="15771"/>
                  <a:pt x="13403" y="15766"/>
                  <a:pt x="13416" y="15760"/>
                </a:cubicBezTo>
                <a:cubicBezTo>
                  <a:pt x="13420" y="15758"/>
                  <a:pt x="13424" y="15755"/>
                  <a:pt x="13428" y="15753"/>
                </a:cubicBezTo>
                <a:cubicBezTo>
                  <a:pt x="13444" y="15745"/>
                  <a:pt x="13460" y="15739"/>
                  <a:pt x="13475" y="15731"/>
                </a:cubicBezTo>
                <a:cubicBezTo>
                  <a:pt x="13488" y="15725"/>
                  <a:pt x="13502" y="15719"/>
                  <a:pt x="13514" y="15713"/>
                </a:cubicBezTo>
                <a:cubicBezTo>
                  <a:pt x="13518" y="15710"/>
                  <a:pt x="13522" y="15708"/>
                  <a:pt x="13527" y="15706"/>
                </a:cubicBezTo>
                <a:cubicBezTo>
                  <a:pt x="13588" y="15674"/>
                  <a:pt x="13646" y="15636"/>
                  <a:pt x="13706" y="15601"/>
                </a:cubicBezTo>
                <a:cubicBezTo>
                  <a:pt x="13797" y="15550"/>
                  <a:pt x="13888" y="15498"/>
                  <a:pt x="13976" y="15443"/>
                </a:cubicBezTo>
                <a:cubicBezTo>
                  <a:pt x="13981" y="15439"/>
                  <a:pt x="13987" y="15437"/>
                  <a:pt x="13992" y="15434"/>
                </a:cubicBezTo>
                <a:cubicBezTo>
                  <a:pt x="14054" y="15394"/>
                  <a:pt x="14119" y="15360"/>
                  <a:pt x="14180" y="15318"/>
                </a:cubicBezTo>
                <a:cubicBezTo>
                  <a:pt x="14241" y="15276"/>
                  <a:pt x="14297" y="15230"/>
                  <a:pt x="14355" y="15186"/>
                </a:cubicBezTo>
                <a:cubicBezTo>
                  <a:pt x="14494" y="15081"/>
                  <a:pt x="14628" y="14972"/>
                  <a:pt x="14755" y="14857"/>
                </a:cubicBezTo>
                <a:cubicBezTo>
                  <a:pt x="14762" y="14850"/>
                  <a:pt x="14772" y="14844"/>
                  <a:pt x="14779" y="14837"/>
                </a:cubicBezTo>
                <a:cubicBezTo>
                  <a:pt x="14782" y="14834"/>
                  <a:pt x="14785" y="14831"/>
                  <a:pt x="14788" y="14828"/>
                </a:cubicBezTo>
                <a:cubicBezTo>
                  <a:pt x="14911" y="14715"/>
                  <a:pt x="15027" y="14600"/>
                  <a:pt x="15137" y="14479"/>
                </a:cubicBezTo>
                <a:cubicBezTo>
                  <a:pt x="15187" y="14424"/>
                  <a:pt x="15233" y="14365"/>
                  <a:pt x="15281" y="14308"/>
                </a:cubicBezTo>
                <a:cubicBezTo>
                  <a:pt x="15326" y="14255"/>
                  <a:pt x="15371" y="14202"/>
                  <a:pt x="15414" y="14148"/>
                </a:cubicBezTo>
                <a:cubicBezTo>
                  <a:pt x="15485" y="14058"/>
                  <a:pt x="15552" y="13965"/>
                  <a:pt x="15618" y="13869"/>
                </a:cubicBezTo>
                <a:cubicBezTo>
                  <a:pt x="15900" y="13461"/>
                  <a:pt x="16135" y="13014"/>
                  <a:pt x="16300" y="12526"/>
                </a:cubicBezTo>
                <a:cubicBezTo>
                  <a:pt x="16323" y="12456"/>
                  <a:pt x="16336" y="12386"/>
                  <a:pt x="16356" y="12317"/>
                </a:cubicBezTo>
                <a:cubicBezTo>
                  <a:pt x="16448" y="12006"/>
                  <a:pt x="16511" y="11694"/>
                  <a:pt x="16545" y="11383"/>
                </a:cubicBezTo>
                <a:cubicBezTo>
                  <a:pt x="16549" y="11342"/>
                  <a:pt x="16559" y="11301"/>
                  <a:pt x="16562" y="11260"/>
                </a:cubicBezTo>
                <a:cubicBezTo>
                  <a:pt x="16563" y="11258"/>
                  <a:pt x="16562" y="11255"/>
                  <a:pt x="16562" y="11253"/>
                </a:cubicBezTo>
                <a:cubicBezTo>
                  <a:pt x="16567" y="11193"/>
                  <a:pt x="16567" y="11134"/>
                  <a:pt x="16569" y="11074"/>
                </a:cubicBezTo>
                <a:cubicBezTo>
                  <a:pt x="16578" y="10917"/>
                  <a:pt x="16582" y="10759"/>
                  <a:pt x="16576" y="10600"/>
                </a:cubicBezTo>
                <a:cubicBezTo>
                  <a:pt x="16575" y="10572"/>
                  <a:pt x="16573" y="10545"/>
                  <a:pt x="16571" y="10517"/>
                </a:cubicBezTo>
                <a:cubicBezTo>
                  <a:pt x="16554" y="10174"/>
                  <a:pt x="16492" y="9829"/>
                  <a:pt x="16407" y="9484"/>
                </a:cubicBezTo>
                <a:cubicBezTo>
                  <a:pt x="16393" y="9427"/>
                  <a:pt x="16379" y="9369"/>
                  <a:pt x="16363" y="9312"/>
                </a:cubicBezTo>
                <a:cubicBezTo>
                  <a:pt x="16340" y="9231"/>
                  <a:pt x="16327" y="9150"/>
                  <a:pt x="16300" y="9069"/>
                </a:cubicBezTo>
                <a:cubicBezTo>
                  <a:pt x="16221" y="8836"/>
                  <a:pt x="16122" y="8616"/>
                  <a:pt x="16014" y="8401"/>
                </a:cubicBezTo>
                <a:cubicBezTo>
                  <a:pt x="16004" y="8379"/>
                  <a:pt x="15992" y="8357"/>
                  <a:pt x="15981" y="8335"/>
                </a:cubicBezTo>
                <a:cubicBezTo>
                  <a:pt x="15920" y="8216"/>
                  <a:pt x="15855" y="8100"/>
                  <a:pt x="15785" y="7987"/>
                </a:cubicBezTo>
                <a:cubicBezTo>
                  <a:pt x="15746" y="7921"/>
                  <a:pt x="15705" y="7857"/>
                  <a:pt x="15662" y="7793"/>
                </a:cubicBezTo>
                <a:cubicBezTo>
                  <a:pt x="15621" y="7731"/>
                  <a:pt x="15579" y="7670"/>
                  <a:pt x="15535" y="7611"/>
                </a:cubicBezTo>
                <a:cubicBezTo>
                  <a:pt x="15465" y="7514"/>
                  <a:pt x="15392" y="7420"/>
                  <a:pt x="15315" y="7327"/>
                </a:cubicBezTo>
                <a:cubicBezTo>
                  <a:pt x="15295" y="7303"/>
                  <a:pt x="15275" y="7280"/>
                  <a:pt x="15255" y="7256"/>
                </a:cubicBezTo>
                <a:cubicBezTo>
                  <a:pt x="14947" y="6895"/>
                  <a:pt x="14592" y="6564"/>
                  <a:pt x="14180" y="6277"/>
                </a:cubicBezTo>
                <a:cubicBezTo>
                  <a:pt x="13261" y="5638"/>
                  <a:pt x="12208" y="5301"/>
                  <a:pt x="11150" y="5236"/>
                </a:cubicBezTo>
                <a:cubicBezTo>
                  <a:pt x="11131" y="5235"/>
                  <a:pt x="11113" y="5230"/>
                  <a:pt x="11093" y="5229"/>
                </a:cubicBezTo>
                <a:cubicBezTo>
                  <a:pt x="11063" y="5227"/>
                  <a:pt x="11032" y="5226"/>
                  <a:pt x="11002" y="5224"/>
                </a:cubicBezTo>
                <a:cubicBezTo>
                  <a:pt x="10988" y="5223"/>
                  <a:pt x="10973" y="5223"/>
                  <a:pt x="10959" y="5222"/>
                </a:cubicBezTo>
                <a:cubicBezTo>
                  <a:pt x="10890" y="5218"/>
                  <a:pt x="10822" y="5212"/>
                  <a:pt x="10752" y="5212"/>
                </a:cubicBezTo>
                <a:close/>
                <a:moveTo>
                  <a:pt x="407" y="7170"/>
                </a:moveTo>
                <a:cubicBezTo>
                  <a:pt x="236" y="7184"/>
                  <a:pt x="83" y="7293"/>
                  <a:pt x="28" y="7459"/>
                </a:cubicBezTo>
                <a:cubicBezTo>
                  <a:pt x="-45" y="7680"/>
                  <a:pt x="79" y="7919"/>
                  <a:pt x="310" y="7989"/>
                </a:cubicBezTo>
                <a:lnTo>
                  <a:pt x="3191" y="8885"/>
                </a:lnTo>
                <a:cubicBezTo>
                  <a:pt x="3422" y="8955"/>
                  <a:pt x="3669" y="8836"/>
                  <a:pt x="3743" y="8615"/>
                </a:cubicBezTo>
                <a:cubicBezTo>
                  <a:pt x="3821" y="8399"/>
                  <a:pt x="3693" y="8162"/>
                  <a:pt x="3468" y="8087"/>
                </a:cubicBezTo>
                <a:lnTo>
                  <a:pt x="580" y="7189"/>
                </a:lnTo>
                <a:cubicBezTo>
                  <a:pt x="522" y="7171"/>
                  <a:pt x="464" y="7165"/>
                  <a:pt x="407" y="7170"/>
                </a:cubicBezTo>
                <a:close/>
                <a:moveTo>
                  <a:pt x="21096" y="7170"/>
                </a:moveTo>
                <a:cubicBezTo>
                  <a:pt x="21039" y="7165"/>
                  <a:pt x="20981" y="7171"/>
                  <a:pt x="20923" y="7189"/>
                </a:cubicBezTo>
                <a:lnTo>
                  <a:pt x="18035" y="8087"/>
                </a:lnTo>
                <a:cubicBezTo>
                  <a:pt x="17804" y="8162"/>
                  <a:pt x="17680" y="8394"/>
                  <a:pt x="17753" y="8615"/>
                </a:cubicBezTo>
                <a:cubicBezTo>
                  <a:pt x="17832" y="8836"/>
                  <a:pt x="18076" y="8955"/>
                  <a:pt x="18307" y="8885"/>
                </a:cubicBezTo>
                <a:lnTo>
                  <a:pt x="21193" y="7989"/>
                </a:lnTo>
                <a:cubicBezTo>
                  <a:pt x="21424" y="7913"/>
                  <a:pt x="21548" y="7680"/>
                  <a:pt x="21475" y="7459"/>
                </a:cubicBezTo>
                <a:cubicBezTo>
                  <a:pt x="21420" y="7293"/>
                  <a:pt x="21267" y="7184"/>
                  <a:pt x="21096" y="7170"/>
                </a:cubicBezTo>
                <a:close/>
                <a:moveTo>
                  <a:pt x="3364" y="12691"/>
                </a:moveTo>
                <a:cubicBezTo>
                  <a:pt x="3307" y="12687"/>
                  <a:pt x="3249" y="12692"/>
                  <a:pt x="3191" y="12710"/>
                </a:cubicBezTo>
                <a:lnTo>
                  <a:pt x="303" y="13606"/>
                </a:lnTo>
                <a:cubicBezTo>
                  <a:pt x="72" y="13682"/>
                  <a:pt x="-52" y="13915"/>
                  <a:pt x="21" y="14136"/>
                </a:cubicBezTo>
                <a:cubicBezTo>
                  <a:pt x="100" y="14358"/>
                  <a:pt x="343" y="14476"/>
                  <a:pt x="575" y="14406"/>
                </a:cubicBezTo>
                <a:lnTo>
                  <a:pt x="3461" y="13508"/>
                </a:lnTo>
                <a:cubicBezTo>
                  <a:pt x="3692" y="13433"/>
                  <a:pt x="3816" y="13201"/>
                  <a:pt x="3743" y="12980"/>
                </a:cubicBezTo>
                <a:cubicBezTo>
                  <a:pt x="3688" y="12814"/>
                  <a:pt x="3534" y="12705"/>
                  <a:pt x="3364" y="12691"/>
                </a:cubicBezTo>
                <a:close/>
                <a:moveTo>
                  <a:pt x="18134" y="12691"/>
                </a:moveTo>
                <a:cubicBezTo>
                  <a:pt x="17963" y="12705"/>
                  <a:pt x="17808" y="12814"/>
                  <a:pt x="17753" y="12980"/>
                </a:cubicBezTo>
                <a:cubicBezTo>
                  <a:pt x="17680" y="13201"/>
                  <a:pt x="17804" y="13438"/>
                  <a:pt x="18035" y="13508"/>
                </a:cubicBezTo>
                <a:lnTo>
                  <a:pt x="20923" y="14406"/>
                </a:lnTo>
                <a:cubicBezTo>
                  <a:pt x="21154" y="14476"/>
                  <a:pt x="21401" y="14358"/>
                  <a:pt x="21475" y="14136"/>
                </a:cubicBezTo>
                <a:cubicBezTo>
                  <a:pt x="21548" y="13915"/>
                  <a:pt x="21424" y="13682"/>
                  <a:pt x="21193" y="13606"/>
                </a:cubicBezTo>
                <a:lnTo>
                  <a:pt x="18307" y="12710"/>
                </a:lnTo>
                <a:cubicBezTo>
                  <a:pt x="18249" y="12692"/>
                  <a:pt x="18191" y="12687"/>
                  <a:pt x="18134" y="12691"/>
                </a:cubicBezTo>
                <a:close/>
                <a:moveTo>
                  <a:pt x="6096" y="16433"/>
                </a:moveTo>
                <a:cubicBezTo>
                  <a:pt x="5987" y="16450"/>
                  <a:pt x="5883" y="16507"/>
                  <a:pt x="5813" y="16599"/>
                </a:cubicBezTo>
                <a:lnTo>
                  <a:pt x="4031" y="18953"/>
                </a:lnTo>
                <a:cubicBezTo>
                  <a:pt x="3891" y="19137"/>
                  <a:pt x="3935" y="19402"/>
                  <a:pt x="4127" y="19537"/>
                </a:cubicBezTo>
                <a:cubicBezTo>
                  <a:pt x="4318" y="19672"/>
                  <a:pt x="4595" y="19634"/>
                  <a:pt x="4736" y="19445"/>
                </a:cubicBezTo>
                <a:lnTo>
                  <a:pt x="6518" y="17090"/>
                </a:lnTo>
                <a:cubicBezTo>
                  <a:pt x="6659" y="16906"/>
                  <a:pt x="6618" y="16641"/>
                  <a:pt x="6421" y="16506"/>
                </a:cubicBezTo>
                <a:cubicBezTo>
                  <a:pt x="6322" y="16438"/>
                  <a:pt x="6206" y="16416"/>
                  <a:pt x="6096" y="16433"/>
                </a:cubicBezTo>
                <a:close/>
                <a:moveTo>
                  <a:pt x="15414" y="16433"/>
                </a:moveTo>
                <a:cubicBezTo>
                  <a:pt x="15304" y="16416"/>
                  <a:pt x="15186" y="16438"/>
                  <a:pt x="15088" y="16506"/>
                </a:cubicBezTo>
                <a:cubicBezTo>
                  <a:pt x="14896" y="16641"/>
                  <a:pt x="14850" y="16901"/>
                  <a:pt x="14991" y="17090"/>
                </a:cubicBezTo>
                <a:lnTo>
                  <a:pt x="16774" y="19445"/>
                </a:lnTo>
                <a:cubicBezTo>
                  <a:pt x="16915" y="19628"/>
                  <a:pt x="17184" y="19672"/>
                  <a:pt x="17382" y="19537"/>
                </a:cubicBezTo>
                <a:cubicBezTo>
                  <a:pt x="17573" y="19402"/>
                  <a:pt x="17620" y="19137"/>
                  <a:pt x="17479" y="18953"/>
                </a:cubicBezTo>
                <a:lnTo>
                  <a:pt x="15696" y="16599"/>
                </a:lnTo>
                <a:cubicBezTo>
                  <a:pt x="15625" y="16507"/>
                  <a:pt x="15523" y="16450"/>
                  <a:pt x="15414" y="16433"/>
                </a:cubicBezTo>
                <a:close/>
                <a:moveTo>
                  <a:pt x="10752" y="17863"/>
                </a:moveTo>
                <a:cubicBezTo>
                  <a:pt x="10515" y="17863"/>
                  <a:pt x="10318" y="18046"/>
                  <a:pt x="10318" y="18278"/>
                </a:cubicBezTo>
                <a:lnTo>
                  <a:pt x="10318" y="21185"/>
                </a:lnTo>
                <a:cubicBezTo>
                  <a:pt x="10318" y="21412"/>
                  <a:pt x="10509" y="21600"/>
                  <a:pt x="10752" y="21600"/>
                </a:cubicBezTo>
                <a:cubicBezTo>
                  <a:pt x="10994" y="21600"/>
                  <a:pt x="11185" y="21412"/>
                  <a:pt x="11185" y="21185"/>
                </a:cubicBezTo>
                <a:lnTo>
                  <a:pt x="11185" y="18278"/>
                </a:lnTo>
                <a:cubicBezTo>
                  <a:pt x="11185" y="18051"/>
                  <a:pt x="10994" y="17863"/>
                  <a:pt x="10752" y="17863"/>
                </a:cubicBezTo>
                <a:close/>
              </a:path>
            </a:pathLst>
          </a:custGeom>
          <a:solidFill>
            <a:schemeClr val="accent4">
              <a:hueOff val="384618"/>
              <a:satOff val="3869"/>
              <a:lumOff val="5802"/>
            </a:scheme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587" name="Growth"/>
          <p:cNvSpPr/>
          <p:nvPr/>
        </p:nvSpPr>
        <p:spPr>
          <a:xfrm>
            <a:off x="6120739" y="6487187"/>
            <a:ext cx="763322" cy="590397"/>
          </a:xfrm>
          <a:custGeom>
            <a:avLst/>
            <a:gdLst/>
            <a:ahLst/>
            <a:cxnLst>
              <a:cxn ang="0">
                <a:pos x="wd2" y="hd2"/>
              </a:cxn>
              <a:cxn ang="5400000">
                <a:pos x="wd2" y="hd2"/>
              </a:cxn>
              <a:cxn ang="10800000">
                <a:pos x="wd2" y="hd2"/>
              </a:cxn>
              <a:cxn ang="16200000">
                <a:pos x="wd2" y="hd2"/>
              </a:cxn>
            </a:cxnLst>
            <a:rect l="0" t="0" r="r" b="b"/>
            <a:pathLst>
              <a:path w="21566" h="21598" fill="norm" stroke="1" extrusionOk="0">
                <a:moveTo>
                  <a:pt x="21464" y="6"/>
                </a:moveTo>
                <a:cubicBezTo>
                  <a:pt x="21442" y="-2"/>
                  <a:pt x="21417" y="-2"/>
                  <a:pt x="21392" y="8"/>
                </a:cubicBezTo>
                <a:lnTo>
                  <a:pt x="18267" y="1242"/>
                </a:lnTo>
                <a:cubicBezTo>
                  <a:pt x="18161" y="1283"/>
                  <a:pt x="18132" y="1450"/>
                  <a:pt x="18212" y="1547"/>
                </a:cubicBezTo>
                <a:lnTo>
                  <a:pt x="18753" y="2202"/>
                </a:lnTo>
                <a:cubicBezTo>
                  <a:pt x="18809" y="2274"/>
                  <a:pt x="18815" y="2386"/>
                  <a:pt x="18759" y="2459"/>
                </a:cubicBezTo>
                <a:lnTo>
                  <a:pt x="13208" y="10155"/>
                </a:lnTo>
                <a:cubicBezTo>
                  <a:pt x="13152" y="10227"/>
                  <a:pt x="13058" y="10235"/>
                  <a:pt x="13002" y="10155"/>
                </a:cubicBezTo>
                <a:lnTo>
                  <a:pt x="9056" y="4932"/>
                </a:lnTo>
                <a:cubicBezTo>
                  <a:pt x="9000" y="4859"/>
                  <a:pt x="8907" y="4859"/>
                  <a:pt x="8851" y="4932"/>
                </a:cubicBezTo>
                <a:lnTo>
                  <a:pt x="39" y="17166"/>
                </a:lnTo>
                <a:cubicBezTo>
                  <a:pt x="-17" y="17238"/>
                  <a:pt x="-11" y="17350"/>
                  <a:pt x="45" y="17423"/>
                </a:cubicBezTo>
                <a:lnTo>
                  <a:pt x="941" y="18503"/>
                </a:lnTo>
                <a:cubicBezTo>
                  <a:pt x="997" y="18576"/>
                  <a:pt x="1084" y="18568"/>
                  <a:pt x="1140" y="18495"/>
                </a:cubicBezTo>
                <a:lnTo>
                  <a:pt x="8877" y="7770"/>
                </a:lnTo>
                <a:cubicBezTo>
                  <a:pt x="8933" y="7697"/>
                  <a:pt x="9025" y="7689"/>
                  <a:pt x="9081" y="7770"/>
                </a:cubicBezTo>
                <a:lnTo>
                  <a:pt x="13047" y="13016"/>
                </a:lnTo>
                <a:cubicBezTo>
                  <a:pt x="13103" y="13096"/>
                  <a:pt x="13201" y="13089"/>
                  <a:pt x="13251" y="13008"/>
                </a:cubicBezTo>
                <a:lnTo>
                  <a:pt x="13706" y="12315"/>
                </a:lnTo>
                <a:lnTo>
                  <a:pt x="19848" y="3796"/>
                </a:lnTo>
                <a:cubicBezTo>
                  <a:pt x="19904" y="3723"/>
                  <a:pt x="19992" y="3716"/>
                  <a:pt x="20048" y="3788"/>
                </a:cubicBezTo>
                <a:lnTo>
                  <a:pt x="20589" y="4441"/>
                </a:lnTo>
                <a:cubicBezTo>
                  <a:pt x="20670" y="4537"/>
                  <a:pt x="20802" y="4490"/>
                  <a:pt x="20826" y="4353"/>
                </a:cubicBezTo>
                <a:lnTo>
                  <a:pt x="21560" y="235"/>
                </a:lnTo>
                <a:cubicBezTo>
                  <a:pt x="21583" y="126"/>
                  <a:pt x="21533" y="30"/>
                  <a:pt x="21464" y="6"/>
                </a:cubicBezTo>
                <a:close/>
                <a:moveTo>
                  <a:pt x="20260" y="5385"/>
                </a:moveTo>
                <a:cubicBezTo>
                  <a:pt x="20232" y="5392"/>
                  <a:pt x="20204" y="5410"/>
                  <a:pt x="20179" y="5440"/>
                </a:cubicBezTo>
                <a:lnTo>
                  <a:pt x="17857" y="8656"/>
                </a:lnTo>
                <a:lnTo>
                  <a:pt x="17347" y="9429"/>
                </a:lnTo>
                <a:cubicBezTo>
                  <a:pt x="17328" y="9462"/>
                  <a:pt x="17316" y="9510"/>
                  <a:pt x="17316" y="9550"/>
                </a:cubicBezTo>
                <a:lnTo>
                  <a:pt x="17316" y="21412"/>
                </a:lnTo>
                <a:cubicBezTo>
                  <a:pt x="17316" y="21516"/>
                  <a:pt x="17377" y="21598"/>
                  <a:pt x="17458" y="21598"/>
                </a:cubicBezTo>
                <a:lnTo>
                  <a:pt x="20290" y="21598"/>
                </a:lnTo>
                <a:cubicBezTo>
                  <a:pt x="20371" y="21598"/>
                  <a:pt x="20434" y="21516"/>
                  <a:pt x="20434" y="21412"/>
                </a:cubicBezTo>
                <a:lnTo>
                  <a:pt x="20434" y="5561"/>
                </a:lnTo>
                <a:cubicBezTo>
                  <a:pt x="20434" y="5440"/>
                  <a:pt x="20346" y="5364"/>
                  <a:pt x="20260" y="5385"/>
                </a:cubicBezTo>
                <a:close/>
                <a:moveTo>
                  <a:pt x="9174" y="9548"/>
                </a:moveTo>
                <a:cubicBezTo>
                  <a:pt x="9094" y="9530"/>
                  <a:pt x="9007" y="9606"/>
                  <a:pt x="9007" y="9727"/>
                </a:cubicBezTo>
                <a:lnTo>
                  <a:pt x="9007" y="21412"/>
                </a:lnTo>
                <a:cubicBezTo>
                  <a:pt x="9007" y="21516"/>
                  <a:pt x="9068" y="21598"/>
                  <a:pt x="9149" y="21598"/>
                </a:cubicBezTo>
                <a:lnTo>
                  <a:pt x="11981" y="21598"/>
                </a:lnTo>
                <a:cubicBezTo>
                  <a:pt x="12062" y="21598"/>
                  <a:pt x="12125" y="21516"/>
                  <a:pt x="12125" y="21412"/>
                </a:cubicBezTo>
                <a:lnTo>
                  <a:pt x="12125" y="13474"/>
                </a:lnTo>
                <a:cubicBezTo>
                  <a:pt x="12125" y="13426"/>
                  <a:pt x="12113" y="13386"/>
                  <a:pt x="12082" y="13345"/>
                </a:cubicBezTo>
                <a:lnTo>
                  <a:pt x="9250" y="9598"/>
                </a:lnTo>
                <a:cubicBezTo>
                  <a:pt x="9228" y="9570"/>
                  <a:pt x="9201" y="9554"/>
                  <a:pt x="9174" y="9548"/>
                </a:cubicBezTo>
                <a:close/>
                <a:moveTo>
                  <a:pt x="16102" y="10653"/>
                </a:moveTo>
                <a:cubicBezTo>
                  <a:pt x="16074" y="10659"/>
                  <a:pt x="16045" y="10676"/>
                  <a:pt x="16021" y="10704"/>
                </a:cubicBezTo>
                <a:lnTo>
                  <a:pt x="13700" y="13917"/>
                </a:lnTo>
                <a:lnTo>
                  <a:pt x="13189" y="14693"/>
                </a:lnTo>
                <a:cubicBezTo>
                  <a:pt x="13170" y="14725"/>
                  <a:pt x="13158" y="14773"/>
                  <a:pt x="13158" y="14814"/>
                </a:cubicBezTo>
                <a:lnTo>
                  <a:pt x="13158" y="21412"/>
                </a:lnTo>
                <a:cubicBezTo>
                  <a:pt x="13158" y="21516"/>
                  <a:pt x="13221" y="21598"/>
                  <a:pt x="13301" y="21598"/>
                </a:cubicBezTo>
                <a:lnTo>
                  <a:pt x="16133" y="21598"/>
                </a:lnTo>
                <a:cubicBezTo>
                  <a:pt x="16214" y="21598"/>
                  <a:pt x="16275" y="21516"/>
                  <a:pt x="16275" y="21412"/>
                </a:cubicBezTo>
                <a:lnTo>
                  <a:pt x="16275" y="10832"/>
                </a:lnTo>
                <a:cubicBezTo>
                  <a:pt x="16275" y="10711"/>
                  <a:pt x="16188" y="10636"/>
                  <a:pt x="16102" y="10653"/>
                </a:cubicBezTo>
                <a:close/>
                <a:moveTo>
                  <a:pt x="7801" y="10923"/>
                </a:moveTo>
                <a:cubicBezTo>
                  <a:pt x="7774" y="10930"/>
                  <a:pt x="7747" y="10946"/>
                  <a:pt x="7725" y="10976"/>
                </a:cubicBezTo>
                <a:lnTo>
                  <a:pt x="4894" y="14902"/>
                </a:lnTo>
                <a:cubicBezTo>
                  <a:pt x="4869" y="14934"/>
                  <a:pt x="4855" y="14974"/>
                  <a:pt x="4855" y="15023"/>
                </a:cubicBezTo>
                <a:lnTo>
                  <a:pt x="4855" y="21412"/>
                </a:lnTo>
                <a:cubicBezTo>
                  <a:pt x="4855" y="21516"/>
                  <a:pt x="4918" y="21598"/>
                  <a:pt x="4999" y="21598"/>
                </a:cubicBezTo>
                <a:lnTo>
                  <a:pt x="7830" y="21598"/>
                </a:lnTo>
                <a:cubicBezTo>
                  <a:pt x="7911" y="21598"/>
                  <a:pt x="7974" y="21516"/>
                  <a:pt x="7974" y="21412"/>
                </a:cubicBezTo>
                <a:lnTo>
                  <a:pt x="7974" y="11097"/>
                </a:lnTo>
                <a:cubicBezTo>
                  <a:pt x="7974" y="10976"/>
                  <a:pt x="7884" y="10902"/>
                  <a:pt x="7801" y="10923"/>
                </a:cubicBezTo>
                <a:close/>
                <a:moveTo>
                  <a:pt x="3680" y="16498"/>
                </a:moveTo>
                <a:cubicBezTo>
                  <a:pt x="3652" y="16505"/>
                  <a:pt x="3626" y="16524"/>
                  <a:pt x="3604" y="16554"/>
                </a:cubicBezTo>
                <a:lnTo>
                  <a:pt x="772" y="20477"/>
                </a:lnTo>
                <a:cubicBezTo>
                  <a:pt x="747" y="20510"/>
                  <a:pt x="735" y="20550"/>
                  <a:pt x="735" y="20598"/>
                </a:cubicBezTo>
                <a:lnTo>
                  <a:pt x="735" y="21412"/>
                </a:lnTo>
                <a:cubicBezTo>
                  <a:pt x="735" y="21516"/>
                  <a:pt x="798" y="21598"/>
                  <a:pt x="879" y="21598"/>
                </a:cubicBezTo>
                <a:lnTo>
                  <a:pt x="3711" y="21598"/>
                </a:lnTo>
                <a:cubicBezTo>
                  <a:pt x="3792" y="21598"/>
                  <a:pt x="3853" y="21516"/>
                  <a:pt x="3853" y="21412"/>
                </a:cubicBezTo>
                <a:lnTo>
                  <a:pt x="3853" y="16682"/>
                </a:lnTo>
                <a:cubicBezTo>
                  <a:pt x="3853" y="16555"/>
                  <a:pt x="3762" y="16478"/>
                  <a:pt x="3680" y="16498"/>
                </a:cubicBezTo>
                <a:close/>
              </a:path>
            </a:pathLst>
          </a:custGeom>
          <a:solidFill>
            <a:schemeClr val="accent6">
              <a:satOff val="24555"/>
              <a:lumOff val="22232"/>
            </a:scheme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588" name="Line"/>
          <p:cNvSpPr/>
          <p:nvPr/>
        </p:nvSpPr>
        <p:spPr>
          <a:xfrm>
            <a:off x="1901725" y="4264471"/>
            <a:ext cx="3613209" cy="1772010"/>
          </a:xfrm>
          <a:custGeom>
            <a:avLst/>
            <a:gdLst/>
            <a:ahLst/>
            <a:cxnLst>
              <a:cxn ang="0">
                <a:pos x="wd2" y="hd2"/>
              </a:cxn>
              <a:cxn ang="5400000">
                <a:pos x="wd2" y="hd2"/>
              </a:cxn>
              <a:cxn ang="10800000">
                <a:pos x="wd2" y="hd2"/>
              </a:cxn>
              <a:cxn ang="16200000">
                <a:pos x="wd2" y="hd2"/>
              </a:cxn>
            </a:cxnLst>
            <a:rect l="0" t="0" r="r" b="b"/>
            <a:pathLst>
              <a:path w="21600" h="19885" fill="norm" stroke="1" extrusionOk="0">
                <a:moveTo>
                  <a:pt x="0" y="0"/>
                </a:moveTo>
                <a:cubicBezTo>
                  <a:pt x="2" y="3411"/>
                  <a:pt x="258" y="6699"/>
                  <a:pt x="727" y="9823"/>
                </a:cubicBezTo>
                <a:cubicBezTo>
                  <a:pt x="1176" y="12816"/>
                  <a:pt x="1856" y="15877"/>
                  <a:pt x="3275" y="17840"/>
                </a:cubicBezTo>
                <a:cubicBezTo>
                  <a:pt x="5993" y="21600"/>
                  <a:pt x="9490" y="19255"/>
                  <a:pt x="12664" y="18049"/>
                </a:cubicBezTo>
                <a:cubicBezTo>
                  <a:pt x="15582" y="16941"/>
                  <a:pt x="18609" y="16870"/>
                  <a:pt x="21600" y="17921"/>
                </a:cubicBezTo>
              </a:path>
            </a:pathLst>
          </a:custGeom>
          <a:ln w="25400">
            <a:solidFill>
              <a:srgbClr val="000000"/>
            </a:solidFill>
            <a:miter lim="400000"/>
            <a:tailEnd type="triangle"/>
          </a:ln>
        </p:spPr>
        <p:txBody>
          <a:bodyPr lIns="50800" tIns="50800" rIns="50800" bIns="50800" anchor="ctr"/>
          <a:lstStyle/>
          <a:p>
            <a:pPr>
              <a:defRPr sz="2400"/>
            </a:pPr>
          </a:p>
        </p:txBody>
      </p:sp>
      <p:sp>
        <p:nvSpPr>
          <p:cNvPr id="589" name="Line"/>
          <p:cNvSpPr/>
          <p:nvPr/>
        </p:nvSpPr>
        <p:spPr>
          <a:xfrm flipH="1">
            <a:off x="7515469" y="4244197"/>
            <a:ext cx="3613210" cy="1772010"/>
          </a:xfrm>
          <a:custGeom>
            <a:avLst/>
            <a:gdLst/>
            <a:ahLst/>
            <a:cxnLst>
              <a:cxn ang="0">
                <a:pos x="wd2" y="hd2"/>
              </a:cxn>
              <a:cxn ang="5400000">
                <a:pos x="wd2" y="hd2"/>
              </a:cxn>
              <a:cxn ang="10800000">
                <a:pos x="wd2" y="hd2"/>
              </a:cxn>
              <a:cxn ang="16200000">
                <a:pos x="wd2" y="hd2"/>
              </a:cxn>
            </a:cxnLst>
            <a:rect l="0" t="0" r="r" b="b"/>
            <a:pathLst>
              <a:path w="21600" h="19885" fill="norm" stroke="1" extrusionOk="0">
                <a:moveTo>
                  <a:pt x="0" y="0"/>
                </a:moveTo>
                <a:cubicBezTo>
                  <a:pt x="2" y="3411"/>
                  <a:pt x="258" y="6699"/>
                  <a:pt x="727" y="9823"/>
                </a:cubicBezTo>
                <a:cubicBezTo>
                  <a:pt x="1176" y="12816"/>
                  <a:pt x="1856" y="15877"/>
                  <a:pt x="3275" y="17840"/>
                </a:cubicBezTo>
                <a:cubicBezTo>
                  <a:pt x="5993" y="21600"/>
                  <a:pt x="9490" y="19255"/>
                  <a:pt x="12664" y="18049"/>
                </a:cubicBezTo>
                <a:cubicBezTo>
                  <a:pt x="15582" y="16941"/>
                  <a:pt x="18609" y="16870"/>
                  <a:pt x="21600" y="17921"/>
                </a:cubicBezTo>
              </a:path>
            </a:pathLst>
          </a:custGeom>
          <a:ln w="25400">
            <a:solidFill>
              <a:srgbClr val="000000"/>
            </a:solidFill>
            <a:miter lim="400000"/>
            <a:tailEnd type="triangle"/>
          </a:ln>
        </p:spPr>
        <p:txBody>
          <a:bodyPr lIns="50800" tIns="50800" rIns="50800" bIns="50800" anchor="ctr"/>
          <a:lstStyle/>
          <a:p>
            <a:pPr>
              <a:defRPr sz="2400"/>
            </a:pP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1" name="Image" descr="Image"/>
          <p:cNvPicPr>
            <a:picLocks noChangeAspect="1"/>
          </p:cNvPicPr>
          <p:nvPr/>
        </p:nvPicPr>
        <p:blipFill>
          <a:blip r:embed="rId2">
            <a:extLst/>
          </a:blip>
          <a:stretch>
            <a:fillRect/>
          </a:stretch>
        </p:blipFill>
        <p:spPr>
          <a:xfrm>
            <a:off x="5203044" y="7207467"/>
            <a:ext cx="3505201" cy="2311401"/>
          </a:xfrm>
          <a:prstGeom prst="rect">
            <a:avLst/>
          </a:prstGeom>
          <a:ln w="12700">
            <a:miter lim="400000"/>
          </a:ln>
        </p:spPr>
      </p:pic>
      <p:sp>
        <p:nvSpPr>
          <p:cNvPr id="592" name="Rectangle"/>
          <p:cNvSpPr/>
          <p:nvPr/>
        </p:nvSpPr>
        <p:spPr>
          <a:xfrm>
            <a:off x="5867400" y="3688054"/>
            <a:ext cx="1270000" cy="3923210"/>
          </a:xfrm>
          <a:prstGeom prst="rect">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2400">
                <a:solidFill>
                  <a:srgbClr val="FFFFFF"/>
                </a:solidFill>
              </a:defRPr>
            </a:pPr>
          </a:p>
          <a:p>
            <a:pPr>
              <a:defRPr sz="2400">
                <a:solidFill>
                  <a:srgbClr val="FFFFFF"/>
                </a:solidFill>
              </a:defRPr>
            </a:pPr>
          </a:p>
          <a:p>
            <a:pPr>
              <a:defRPr sz="2400">
                <a:solidFill>
                  <a:srgbClr val="FFFFFF"/>
                </a:solidFill>
              </a:defRPr>
            </a:pPr>
          </a:p>
          <a:p>
            <a:pPr>
              <a:defRPr sz="2400">
                <a:solidFill>
                  <a:srgbClr val="FFFFFF"/>
                </a:solidFill>
              </a:defRPr>
            </a:pPr>
          </a:p>
          <a:p>
            <a:pPr>
              <a:defRPr sz="2400">
                <a:solidFill>
                  <a:srgbClr val="FFFFFF"/>
                </a:solidFill>
              </a:defRPr>
            </a:pPr>
          </a:p>
          <a:p>
            <a:pPr>
              <a:defRPr sz="2400">
                <a:solidFill>
                  <a:srgbClr val="FFFFFF"/>
                </a:solidFill>
              </a:defRPr>
            </a:pPr>
          </a:p>
          <a:p>
            <a:pPr>
              <a:defRPr sz="2400">
                <a:solidFill>
                  <a:srgbClr val="FFFFFF"/>
                </a:solidFill>
              </a:defRPr>
            </a:pPr>
          </a:p>
          <a:p>
            <a:pPr>
              <a:defRPr sz="2400">
                <a:solidFill>
                  <a:srgbClr val="FFFFFF"/>
                </a:solidFill>
              </a:defRPr>
            </a:pPr>
          </a:p>
        </p:txBody>
      </p:sp>
      <p:grpSp>
        <p:nvGrpSpPr>
          <p:cNvPr id="595" name="Social assets"/>
          <p:cNvGrpSpPr/>
          <p:nvPr/>
        </p:nvGrpSpPr>
        <p:grpSpPr>
          <a:xfrm>
            <a:off x="5582792" y="2815577"/>
            <a:ext cx="1839216" cy="660401"/>
            <a:chOff x="0" y="0"/>
            <a:chExt cx="1839214" cy="660400"/>
          </a:xfrm>
        </p:grpSpPr>
        <p:sp>
          <p:nvSpPr>
            <p:cNvPr id="594" name="Social assets"/>
            <p:cNvSpPr txBox="1"/>
            <p:nvPr/>
          </p:nvSpPr>
          <p:spPr>
            <a:xfrm>
              <a:off x="101599" y="114300"/>
              <a:ext cx="1636016" cy="431800"/>
            </a:xfrm>
            <a:prstGeom prst="rect">
              <a:avLst/>
            </a:prstGeom>
            <a:no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vl1pPr>
            </a:lstStyle>
            <a:p>
              <a:pPr/>
              <a:r>
                <a:t>Social assets</a:t>
              </a:r>
            </a:p>
          </p:txBody>
        </p:sp>
        <p:pic>
          <p:nvPicPr>
            <p:cNvPr id="593" name="Social assets Social assets" descr="Social assets Social assets"/>
            <p:cNvPicPr>
              <a:picLocks noChangeAspect="0"/>
            </p:cNvPicPr>
            <p:nvPr/>
          </p:nvPicPr>
          <p:blipFill>
            <a:blip r:embed="rId4">
              <a:extLst/>
            </a:blip>
            <a:stretch>
              <a:fillRect/>
            </a:stretch>
          </p:blipFill>
          <p:spPr>
            <a:xfrm>
              <a:off x="-1" y="0"/>
              <a:ext cx="1839216" cy="660400"/>
            </a:xfrm>
            <a:prstGeom prst="rect">
              <a:avLst/>
            </a:prstGeom>
            <a:effectLst/>
          </p:spPr>
        </p:pic>
      </p:grpSp>
      <p:sp>
        <p:nvSpPr>
          <p:cNvPr id="596" name="Snowflake"/>
          <p:cNvSpPr/>
          <p:nvPr/>
        </p:nvSpPr>
        <p:spPr>
          <a:xfrm>
            <a:off x="6125684" y="3875303"/>
            <a:ext cx="779035" cy="783951"/>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597" name="Apple"/>
          <p:cNvSpPr/>
          <p:nvPr/>
        </p:nvSpPr>
        <p:spPr>
          <a:xfrm>
            <a:off x="6649805" y="4740238"/>
            <a:ext cx="398663" cy="453646"/>
          </a:xfrm>
          <a:custGeom>
            <a:avLst/>
            <a:gdLst/>
            <a:ahLst/>
            <a:cxnLst>
              <a:cxn ang="0">
                <a:pos x="wd2" y="hd2"/>
              </a:cxn>
              <a:cxn ang="5400000">
                <a:pos x="wd2" y="hd2"/>
              </a:cxn>
              <a:cxn ang="10800000">
                <a:pos x="wd2" y="hd2"/>
              </a:cxn>
              <a:cxn ang="16200000">
                <a:pos x="wd2" y="hd2"/>
              </a:cxn>
            </a:cxnLst>
            <a:rect l="0" t="0" r="r" b="b"/>
            <a:pathLst>
              <a:path w="17410" h="20613" fill="norm" stroke="1"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chemeClr val="accent2">
              <a:hueOff val="-2473793"/>
              <a:satOff val="-50209"/>
              <a:lumOff val="23543"/>
            </a:scheme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598" name="Brightness"/>
          <p:cNvSpPr/>
          <p:nvPr/>
        </p:nvSpPr>
        <p:spPr>
          <a:xfrm>
            <a:off x="6298962" y="5649659"/>
            <a:ext cx="432479" cy="453646"/>
          </a:xfrm>
          <a:custGeom>
            <a:avLst/>
            <a:gdLst/>
            <a:ahLst/>
            <a:cxnLst>
              <a:cxn ang="0">
                <a:pos x="wd2" y="hd2"/>
              </a:cxn>
              <a:cxn ang="5400000">
                <a:pos x="wd2" y="hd2"/>
              </a:cxn>
              <a:cxn ang="10800000">
                <a:pos x="wd2" y="hd2"/>
              </a:cxn>
              <a:cxn ang="16200000">
                <a:pos x="wd2" y="hd2"/>
              </a:cxn>
            </a:cxnLst>
            <a:rect l="0" t="0" r="r" b="b"/>
            <a:pathLst>
              <a:path w="21495" h="21600" fill="norm" stroke="1" extrusionOk="0">
                <a:moveTo>
                  <a:pt x="10752" y="0"/>
                </a:moveTo>
                <a:cubicBezTo>
                  <a:pt x="10515" y="0"/>
                  <a:pt x="10318" y="185"/>
                  <a:pt x="10318" y="417"/>
                </a:cubicBezTo>
                <a:lnTo>
                  <a:pt x="10318" y="3322"/>
                </a:lnTo>
                <a:cubicBezTo>
                  <a:pt x="10318" y="3549"/>
                  <a:pt x="10509" y="3739"/>
                  <a:pt x="10752" y="3739"/>
                </a:cubicBezTo>
                <a:cubicBezTo>
                  <a:pt x="10994" y="3739"/>
                  <a:pt x="11185" y="3554"/>
                  <a:pt x="11185" y="3322"/>
                </a:cubicBezTo>
                <a:lnTo>
                  <a:pt x="11185" y="417"/>
                </a:lnTo>
                <a:cubicBezTo>
                  <a:pt x="11185" y="190"/>
                  <a:pt x="10994" y="0"/>
                  <a:pt x="10752" y="0"/>
                </a:cubicBezTo>
                <a:close/>
                <a:moveTo>
                  <a:pt x="17056" y="1983"/>
                </a:moveTo>
                <a:cubicBezTo>
                  <a:pt x="16946" y="1999"/>
                  <a:pt x="16844" y="2056"/>
                  <a:pt x="16774" y="2150"/>
                </a:cubicBezTo>
                <a:lnTo>
                  <a:pt x="14991" y="4505"/>
                </a:lnTo>
                <a:cubicBezTo>
                  <a:pt x="14850" y="4689"/>
                  <a:pt x="14896" y="4954"/>
                  <a:pt x="15088" y="5089"/>
                </a:cubicBezTo>
                <a:cubicBezTo>
                  <a:pt x="15279" y="5224"/>
                  <a:pt x="15555" y="5185"/>
                  <a:pt x="15696" y="4996"/>
                </a:cubicBezTo>
                <a:lnTo>
                  <a:pt x="17479" y="2642"/>
                </a:lnTo>
                <a:cubicBezTo>
                  <a:pt x="17620" y="2458"/>
                  <a:pt x="17579" y="2193"/>
                  <a:pt x="17382" y="2058"/>
                </a:cubicBezTo>
                <a:cubicBezTo>
                  <a:pt x="17283" y="1990"/>
                  <a:pt x="17166" y="1967"/>
                  <a:pt x="17056" y="1983"/>
                </a:cubicBezTo>
                <a:close/>
                <a:moveTo>
                  <a:pt x="4447" y="1985"/>
                </a:moveTo>
                <a:cubicBezTo>
                  <a:pt x="4337" y="1968"/>
                  <a:pt x="4220" y="1990"/>
                  <a:pt x="4121" y="2058"/>
                </a:cubicBezTo>
                <a:cubicBezTo>
                  <a:pt x="3930" y="2193"/>
                  <a:pt x="3883" y="2453"/>
                  <a:pt x="4024" y="2642"/>
                </a:cubicBezTo>
                <a:lnTo>
                  <a:pt x="5813" y="4996"/>
                </a:lnTo>
                <a:cubicBezTo>
                  <a:pt x="5954" y="5180"/>
                  <a:pt x="6223" y="5224"/>
                  <a:pt x="6421" y="5089"/>
                </a:cubicBezTo>
                <a:cubicBezTo>
                  <a:pt x="6618" y="4954"/>
                  <a:pt x="6659" y="4689"/>
                  <a:pt x="6512" y="4505"/>
                </a:cubicBezTo>
                <a:lnTo>
                  <a:pt x="4729" y="2150"/>
                </a:lnTo>
                <a:cubicBezTo>
                  <a:pt x="4659" y="2059"/>
                  <a:pt x="4557" y="2002"/>
                  <a:pt x="4447" y="1985"/>
                </a:cubicBezTo>
                <a:close/>
                <a:moveTo>
                  <a:pt x="10752" y="5212"/>
                </a:moveTo>
                <a:cubicBezTo>
                  <a:pt x="10681" y="5212"/>
                  <a:pt x="10612" y="5220"/>
                  <a:pt x="10542" y="5222"/>
                </a:cubicBezTo>
                <a:cubicBezTo>
                  <a:pt x="10539" y="5222"/>
                  <a:pt x="10537" y="5222"/>
                  <a:pt x="10535" y="5222"/>
                </a:cubicBezTo>
                <a:cubicBezTo>
                  <a:pt x="10531" y="5222"/>
                  <a:pt x="10527" y="5224"/>
                  <a:pt x="10522" y="5224"/>
                </a:cubicBezTo>
                <a:cubicBezTo>
                  <a:pt x="10503" y="5225"/>
                  <a:pt x="10485" y="5228"/>
                  <a:pt x="10466" y="5229"/>
                </a:cubicBezTo>
                <a:cubicBezTo>
                  <a:pt x="10405" y="5232"/>
                  <a:pt x="10345" y="5238"/>
                  <a:pt x="10285" y="5243"/>
                </a:cubicBezTo>
                <a:cubicBezTo>
                  <a:pt x="10265" y="5244"/>
                  <a:pt x="10246" y="5246"/>
                  <a:pt x="10226" y="5248"/>
                </a:cubicBezTo>
                <a:cubicBezTo>
                  <a:pt x="10151" y="5254"/>
                  <a:pt x="10074" y="5255"/>
                  <a:pt x="9999" y="5265"/>
                </a:cubicBezTo>
                <a:cubicBezTo>
                  <a:pt x="9971" y="5268"/>
                  <a:pt x="9944" y="5273"/>
                  <a:pt x="9916" y="5276"/>
                </a:cubicBezTo>
                <a:cubicBezTo>
                  <a:pt x="9832" y="5288"/>
                  <a:pt x="9751" y="5306"/>
                  <a:pt x="9668" y="5320"/>
                </a:cubicBezTo>
                <a:cubicBezTo>
                  <a:pt x="9599" y="5332"/>
                  <a:pt x="9528" y="5341"/>
                  <a:pt x="9460" y="5356"/>
                </a:cubicBezTo>
                <a:cubicBezTo>
                  <a:pt x="9409" y="5367"/>
                  <a:pt x="9359" y="5381"/>
                  <a:pt x="9308" y="5393"/>
                </a:cubicBezTo>
                <a:cubicBezTo>
                  <a:pt x="9246" y="5408"/>
                  <a:pt x="9185" y="5427"/>
                  <a:pt x="9123" y="5443"/>
                </a:cubicBezTo>
                <a:cubicBezTo>
                  <a:pt x="9065" y="5459"/>
                  <a:pt x="9005" y="5473"/>
                  <a:pt x="8947" y="5491"/>
                </a:cubicBezTo>
                <a:cubicBezTo>
                  <a:pt x="8862" y="5517"/>
                  <a:pt x="8777" y="5548"/>
                  <a:pt x="8692" y="5578"/>
                </a:cubicBezTo>
                <a:cubicBezTo>
                  <a:pt x="8660" y="5590"/>
                  <a:pt x="8629" y="5604"/>
                  <a:pt x="8597" y="5616"/>
                </a:cubicBezTo>
                <a:cubicBezTo>
                  <a:pt x="8596" y="5616"/>
                  <a:pt x="8595" y="5615"/>
                  <a:pt x="8595" y="5616"/>
                </a:cubicBezTo>
                <a:cubicBezTo>
                  <a:pt x="8594" y="5616"/>
                  <a:pt x="8594" y="5617"/>
                  <a:pt x="8593" y="5617"/>
                </a:cubicBezTo>
                <a:cubicBezTo>
                  <a:pt x="8537" y="5638"/>
                  <a:pt x="8479" y="5658"/>
                  <a:pt x="8424" y="5681"/>
                </a:cubicBezTo>
                <a:cubicBezTo>
                  <a:pt x="8331" y="5720"/>
                  <a:pt x="8240" y="5764"/>
                  <a:pt x="8149" y="5808"/>
                </a:cubicBezTo>
                <a:cubicBezTo>
                  <a:pt x="8142" y="5811"/>
                  <a:pt x="8135" y="5815"/>
                  <a:pt x="8128" y="5818"/>
                </a:cubicBezTo>
                <a:cubicBezTo>
                  <a:pt x="8096" y="5834"/>
                  <a:pt x="8063" y="5849"/>
                  <a:pt x="8031" y="5865"/>
                </a:cubicBezTo>
                <a:cubicBezTo>
                  <a:pt x="8000" y="5880"/>
                  <a:pt x="7970" y="5895"/>
                  <a:pt x="7939" y="5911"/>
                </a:cubicBezTo>
                <a:cubicBezTo>
                  <a:pt x="7893" y="5936"/>
                  <a:pt x="7848" y="5964"/>
                  <a:pt x="7802" y="5990"/>
                </a:cubicBezTo>
                <a:cubicBezTo>
                  <a:pt x="7692" y="6052"/>
                  <a:pt x="7584" y="6116"/>
                  <a:pt x="7478" y="6184"/>
                </a:cubicBezTo>
                <a:cubicBezTo>
                  <a:pt x="7477" y="6185"/>
                  <a:pt x="7477" y="6186"/>
                  <a:pt x="7476" y="6186"/>
                </a:cubicBezTo>
                <a:cubicBezTo>
                  <a:pt x="7428" y="6218"/>
                  <a:pt x="7377" y="6244"/>
                  <a:pt x="7330" y="6277"/>
                </a:cubicBezTo>
                <a:cubicBezTo>
                  <a:pt x="7296" y="6301"/>
                  <a:pt x="7266" y="6327"/>
                  <a:pt x="7235" y="6352"/>
                </a:cubicBezTo>
                <a:cubicBezTo>
                  <a:pt x="6313" y="7014"/>
                  <a:pt x="5585" y="7941"/>
                  <a:pt x="5203" y="9069"/>
                </a:cubicBezTo>
                <a:cubicBezTo>
                  <a:pt x="5000" y="9669"/>
                  <a:pt x="4915" y="10277"/>
                  <a:pt x="4927" y="10873"/>
                </a:cubicBezTo>
                <a:cubicBezTo>
                  <a:pt x="4927" y="10891"/>
                  <a:pt x="4930" y="10908"/>
                  <a:pt x="4930" y="10926"/>
                </a:cubicBezTo>
                <a:cubicBezTo>
                  <a:pt x="4935" y="11076"/>
                  <a:pt x="4941" y="11225"/>
                  <a:pt x="4958" y="11373"/>
                </a:cubicBezTo>
                <a:cubicBezTo>
                  <a:pt x="4976" y="11542"/>
                  <a:pt x="5005" y="11710"/>
                  <a:pt x="5039" y="11879"/>
                </a:cubicBezTo>
                <a:cubicBezTo>
                  <a:pt x="5060" y="11980"/>
                  <a:pt x="5092" y="12080"/>
                  <a:pt x="5117" y="12180"/>
                </a:cubicBezTo>
                <a:cubicBezTo>
                  <a:pt x="5122" y="12200"/>
                  <a:pt x="5129" y="12220"/>
                  <a:pt x="5134" y="12241"/>
                </a:cubicBezTo>
                <a:cubicBezTo>
                  <a:pt x="5160" y="12336"/>
                  <a:pt x="5176" y="12431"/>
                  <a:pt x="5208" y="12526"/>
                </a:cubicBezTo>
                <a:cubicBezTo>
                  <a:pt x="5350" y="12942"/>
                  <a:pt x="5540" y="13329"/>
                  <a:pt x="5769" y="13687"/>
                </a:cubicBezTo>
                <a:cubicBezTo>
                  <a:pt x="5776" y="13699"/>
                  <a:pt x="5784" y="13712"/>
                  <a:pt x="5792" y="13724"/>
                </a:cubicBezTo>
                <a:cubicBezTo>
                  <a:pt x="5866" y="13839"/>
                  <a:pt x="5945" y="13950"/>
                  <a:pt x="6028" y="14058"/>
                </a:cubicBezTo>
                <a:cubicBezTo>
                  <a:pt x="6072" y="14117"/>
                  <a:pt x="6117" y="14175"/>
                  <a:pt x="6163" y="14232"/>
                </a:cubicBezTo>
                <a:cubicBezTo>
                  <a:pt x="6197" y="14273"/>
                  <a:pt x="6232" y="14314"/>
                  <a:pt x="6267" y="14354"/>
                </a:cubicBezTo>
                <a:cubicBezTo>
                  <a:pt x="6573" y="14709"/>
                  <a:pt x="6924" y="15035"/>
                  <a:pt x="7330" y="15318"/>
                </a:cubicBezTo>
                <a:cubicBezTo>
                  <a:pt x="7730" y="15596"/>
                  <a:pt x="8157" y="15812"/>
                  <a:pt x="8597" y="15979"/>
                </a:cubicBezTo>
                <a:cubicBezTo>
                  <a:pt x="8646" y="15998"/>
                  <a:pt x="8695" y="16017"/>
                  <a:pt x="8745" y="16035"/>
                </a:cubicBezTo>
                <a:cubicBezTo>
                  <a:pt x="8827" y="16064"/>
                  <a:pt x="8908" y="16093"/>
                  <a:pt x="8991" y="16118"/>
                </a:cubicBezTo>
                <a:cubicBezTo>
                  <a:pt x="9118" y="16157"/>
                  <a:pt x="9247" y="16192"/>
                  <a:pt x="9377" y="16222"/>
                </a:cubicBezTo>
                <a:cubicBezTo>
                  <a:pt x="9396" y="16227"/>
                  <a:pt x="9415" y="16232"/>
                  <a:pt x="9434" y="16236"/>
                </a:cubicBezTo>
                <a:cubicBezTo>
                  <a:pt x="9857" y="16331"/>
                  <a:pt x="10298" y="16383"/>
                  <a:pt x="10752" y="16383"/>
                </a:cubicBezTo>
                <a:cubicBezTo>
                  <a:pt x="10823" y="16383"/>
                  <a:pt x="10892" y="16375"/>
                  <a:pt x="10963" y="16373"/>
                </a:cubicBezTo>
                <a:cubicBezTo>
                  <a:pt x="10966" y="16372"/>
                  <a:pt x="10970" y="16373"/>
                  <a:pt x="10974" y="16373"/>
                </a:cubicBezTo>
                <a:cubicBezTo>
                  <a:pt x="10981" y="16372"/>
                  <a:pt x="10988" y="16371"/>
                  <a:pt x="10995" y="16371"/>
                </a:cubicBezTo>
                <a:cubicBezTo>
                  <a:pt x="11015" y="16370"/>
                  <a:pt x="11034" y="16367"/>
                  <a:pt x="11055" y="16366"/>
                </a:cubicBezTo>
                <a:cubicBezTo>
                  <a:pt x="11096" y="16364"/>
                  <a:pt x="11138" y="16359"/>
                  <a:pt x="11180" y="16356"/>
                </a:cubicBezTo>
                <a:cubicBezTo>
                  <a:pt x="11286" y="16349"/>
                  <a:pt x="11392" y="16345"/>
                  <a:pt x="11497" y="16332"/>
                </a:cubicBezTo>
                <a:cubicBezTo>
                  <a:pt x="11542" y="16327"/>
                  <a:pt x="11587" y="16318"/>
                  <a:pt x="11632" y="16312"/>
                </a:cubicBezTo>
                <a:cubicBezTo>
                  <a:pt x="11759" y="16293"/>
                  <a:pt x="11886" y="16274"/>
                  <a:pt x="12010" y="16248"/>
                </a:cubicBezTo>
                <a:cubicBezTo>
                  <a:pt x="12107" y="16227"/>
                  <a:pt x="12203" y="16200"/>
                  <a:pt x="12300" y="16175"/>
                </a:cubicBezTo>
                <a:cubicBezTo>
                  <a:pt x="12378" y="16154"/>
                  <a:pt x="12458" y="16136"/>
                  <a:pt x="12535" y="16113"/>
                </a:cubicBezTo>
                <a:cubicBezTo>
                  <a:pt x="12650" y="16078"/>
                  <a:pt x="12763" y="16035"/>
                  <a:pt x="12876" y="15993"/>
                </a:cubicBezTo>
                <a:cubicBezTo>
                  <a:pt x="12936" y="15970"/>
                  <a:pt x="12996" y="15950"/>
                  <a:pt x="13054" y="15925"/>
                </a:cubicBezTo>
                <a:cubicBezTo>
                  <a:pt x="13164" y="15880"/>
                  <a:pt x="13271" y="15829"/>
                  <a:pt x="13379" y="15777"/>
                </a:cubicBezTo>
                <a:cubicBezTo>
                  <a:pt x="13391" y="15771"/>
                  <a:pt x="13403" y="15766"/>
                  <a:pt x="13416" y="15760"/>
                </a:cubicBezTo>
                <a:cubicBezTo>
                  <a:pt x="13420" y="15758"/>
                  <a:pt x="13424" y="15755"/>
                  <a:pt x="13428" y="15753"/>
                </a:cubicBezTo>
                <a:cubicBezTo>
                  <a:pt x="13444" y="15745"/>
                  <a:pt x="13460" y="15739"/>
                  <a:pt x="13475" y="15731"/>
                </a:cubicBezTo>
                <a:cubicBezTo>
                  <a:pt x="13488" y="15725"/>
                  <a:pt x="13502" y="15719"/>
                  <a:pt x="13514" y="15713"/>
                </a:cubicBezTo>
                <a:cubicBezTo>
                  <a:pt x="13518" y="15710"/>
                  <a:pt x="13522" y="15708"/>
                  <a:pt x="13527" y="15706"/>
                </a:cubicBezTo>
                <a:cubicBezTo>
                  <a:pt x="13588" y="15674"/>
                  <a:pt x="13646" y="15636"/>
                  <a:pt x="13706" y="15601"/>
                </a:cubicBezTo>
                <a:cubicBezTo>
                  <a:pt x="13797" y="15550"/>
                  <a:pt x="13888" y="15498"/>
                  <a:pt x="13976" y="15443"/>
                </a:cubicBezTo>
                <a:cubicBezTo>
                  <a:pt x="13981" y="15439"/>
                  <a:pt x="13987" y="15437"/>
                  <a:pt x="13992" y="15434"/>
                </a:cubicBezTo>
                <a:cubicBezTo>
                  <a:pt x="14054" y="15394"/>
                  <a:pt x="14119" y="15360"/>
                  <a:pt x="14180" y="15318"/>
                </a:cubicBezTo>
                <a:cubicBezTo>
                  <a:pt x="14241" y="15276"/>
                  <a:pt x="14297" y="15230"/>
                  <a:pt x="14355" y="15186"/>
                </a:cubicBezTo>
                <a:cubicBezTo>
                  <a:pt x="14494" y="15081"/>
                  <a:pt x="14628" y="14972"/>
                  <a:pt x="14755" y="14857"/>
                </a:cubicBezTo>
                <a:cubicBezTo>
                  <a:pt x="14762" y="14850"/>
                  <a:pt x="14772" y="14844"/>
                  <a:pt x="14779" y="14837"/>
                </a:cubicBezTo>
                <a:cubicBezTo>
                  <a:pt x="14782" y="14834"/>
                  <a:pt x="14785" y="14831"/>
                  <a:pt x="14788" y="14828"/>
                </a:cubicBezTo>
                <a:cubicBezTo>
                  <a:pt x="14911" y="14715"/>
                  <a:pt x="15027" y="14600"/>
                  <a:pt x="15137" y="14479"/>
                </a:cubicBezTo>
                <a:cubicBezTo>
                  <a:pt x="15187" y="14424"/>
                  <a:pt x="15233" y="14365"/>
                  <a:pt x="15281" y="14308"/>
                </a:cubicBezTo>
                <a:cubicBezTo>
                  <a:pt x="15326" y="14255"/>
                  <a:pt x="15371" y="14202"/>
                  <a:pt x="15414" y="14148"/>
                </a:cubicBezTo>
                <a:cubicBezTo>
                  <a:pt x="15485" y="14058"/>
                  <a:pt x="15552" y="13965"/>
                  <a:pt x="15618" y="13869"/>
                </a:cubicBezTo>
                <a:cubicBezTo>
                  <a:pt x="15900" y="13461"/>
                  <a:pt x="16135" y="13014"/>
                  <a:pt x="16300" y="12526"/>
                </a:cubicBezTo>
                <a:cubicBezTo>
                  <a:pt x="16323" y="12456"/>
                  <a:pt x="16336" y="12386"/>
                  <a:pt x="16356" y="12317"/>
                </a:cubicBezTo>
                <a:cubicBezTo>
                  <a:pt x="16448" y="12006"/>
                  <a:pt x="16511" y="11694"/>
                  <a:pt x="16545" y="11383"/>
                </a:cubicBezTo>
                <a:cubicBezTo>
                  <a:pt x="16549" y="11342"/>
                  <a:pt x="16559" y="11301"/>
                  <a:pt x="16562" y="11260"/>
                </a:cubicBezTo>
                <a:cubicBezTo>
                  <a:pt x="16563" y="11258"/>
                  <a:pt x="16562" y="11255"/>
                  <a:pt x="16562" y="11253"/>
                </a:cubicBezTo>
                <a:cubicBezTo>
                  <a:pt x="16567" y="11193"/>
                  <a:pt x="16567" y="11134"/>
                  <a:pt x="16569" y="11074"/>
                </a:cubicBezTo>
                <a:cubicBezTo>
                  <a:pt x="16578" y="10917"/>
                  <a:pt x="16582" y="10759"/>
                  <a:pt x="16576" y="10600"/>
                </a:cubicBezTo>
                <a:cubicBezTo>
                  <a:pt x="16575" y="10572"/>
                  <a:pt x="16573" y="10545"/>
                  <a:pt x="16571" y="10517"/>
                </a:cubicBezTo>
                <a:cubicBezTo>
                  <a:pt x="16554" y="10174"/>
                  <a:pt x="16492" y="9829"/>
                  <a:pt x="16407" y="9484"/>
                </a:cubicBezTo>
                <a:cubicBezTo>
                  <a:pt x="16393" y="9427"/>
                  <a:pt x="16379" y="9369"/>
                  <a:pt x="16363" y="9312"/>
                </a:cubicBezTo>
                <a:cubicBezTo>
                  <a:pt x="16340" y="9231"/>
                  <a:pt x="16327" y="9150"/>
                  <a:pt x="16300" y="9069"/>
                </a:cubicBezTo>
                <a:cubicBezTo>
                  <a:pt x="16221" y="8836"/>
                  <a:pt x="16122" y="8616"/>
                  <a:pt x="16014" y="8401"/>
                </a:cubicBezTo>
                <a:cubicBezTo>
                  <a:pt x="16004" y="8379"/>
                  <a:pt x="15992" y="8357"/>
                  <a:pt x="15981" y="8335"/>
                </a:cubicBezTo>
                <a:cubicBezTo>
                  <a:pt x="15920" y="8216"/>
                  <a:pt x="15855" y="8100"/>
                  <a:pt x="15785" y="7987"/>
                </a:cubicBezTo>
                <a:cubicBezTo>
                  <a:pt x="15746" y="7921"/>
                  <a:pt x="15705" y="7857"/>
                  <a:pt x="15662" y="7793"/>
                </a:cubicBezTo>
                <a:cubicBezTo>
                  <a:pt x="15621" y="7731"/>
                  <a:pt x="15579" y="7670"/>
                  <a:pt x="15535" y="7611"/>
                </a:cubicBezTo>
                <a:cubicBezTo>
                  <a:pt x="15465" y="7514"/>
                  <a:pt x="15392" y="7420"/>
                  <a:pt x="15315" y="7327"/>
                </a:cubicBezTo>
                <a:cubicBezTo>
                  <a:pt x="15295" y="7303"/>
                  <a:pt x="15275" y="7280"/>
                  <a:pt x="15255" y="7256"/>
                </a:cubicBezTo>
                <a:cubicBezTo>
                  <a:pt x="14947" y="6895"/>
                  <a:pt x="14592" y="6564"/>
                  <a:pt x="14180" y="6277"/>
                </a:cubicBezTo>
                <a:cubicBezTo>
                  <a:pt x="13261" y="5638"/>
                  <a:pt x="12208" y="5301"/>
                  <a:pt x="11150" y="5236"/>
                </a:cubicBezTo>
                <a:cubicBezTo>
                  <a:pt x="11131" y="5235"/>
                  <a:pt x="11113" y="5230"/>
                  <a:pt x="11093" y="5229"/>
                </a:cubicBezTo>
                <a:cubicBezTo>
                  <a:pt x="11063" y="5227"/>
                  <a:pt x="11032" y="5226"/>
                  <a:pt x="11002" y="5224"/>
                </a:cubicBezTo>
                <a:cubicBezTo>
                  <a:pt x="10988" y="5223"/>
                  <a:pt x="10973" y="5223"/>
                  <a:pt x="10959" y="5222"/>
                </a:cubicBezTo>
                <a:cubicBezTo>
                  <a:pt x="10890" y="5218"/>
                  <a:pt x="10822" y="5212"/>
                  <a:pt x="10752" y="5212"/>
                </a:cubicBezTo>
                <a:close/>
                <a:moveTo>
                  <a:pt x="407" y="7170"/>
                </a:moveTo>
                <a:cubicBezTo>
                  <a:pt x="236" y="7184"/>
                  <a:pt x="83" y="7293"/>
                  <a:pt x="28" y="7459"/>
                </a:cubicBezTo>
                <a:cubicBezTo>
                  <a:pt x="-45" y="7680"/>
                  <a:pt x="79" y="7919"/>
                  <a:pt x="310" y="7989"/>
                </a:cubicBezTo>
                <a:lnTo>
                  <a:pt x="3191" y="8885"/>
                </a:lnTo>
                <a:cubicBezTo>
                  <a:pt x="3422" y="8955"/>
                  <a:pt x="3669" y="8836"/>
                  <a:pt x="3743" y="8615"/>
                </a:cubicBezTo>
                <a:cubicBezTo>
                  <a:pt x="3821" y="8399"/>
                  <a:pt x="3693" y="8162"/>
                  <a:pt x="3468" y="8087"/>
                </a:cubicBezTo>
                <a:lnTo>
                  <a:pt x="580" y="7189"/>
                </a:lnTo>
                <a:cubicBezTo>
                  <a:pt x="522" y="7171"/>
                  <a:pt x="464" y="7165"/>
                  <a:pt x="407" y="7170"/>
                </a:cubicBezTo>
                <a:close/>
                <a:moveTo>
                  <a:pt x="21096" y="7170"/>
                </a:moveTo>
                <a:cubicBezTo>
                  <a:pt x="21039" y="7165"/>
                  <a:pt x="20981" y="7171"/>
                  <a:pt x="20923" y="7189"/>
                </a:cubicBezTo>
                <a:lnTo>
                  <a:pt x="18035" y="8087"/>
                </a:lnTo>
                <a:cubicBezTo>
                  <a:pt x="17804" y="8162"/>
                  <a:pt x="17680" y="8394"/>
                  <a:pt x="17753" y="8615"/>
                </a:cubicBezTo>
                <a:cubicBezTo>
                  <a:pt x="17832" y="8836"/>
                  <a:pt x="18076" y="8955"/>
                  <a:pt x="18307" y="8885"/>
                </a:cubicBezTo>
                <a:lnTo>
                  <a:pt x="21193" y="7989"/>
                </a:lnTo>
                <a:cubicBezTo>
                  <a:pt x="21424" y="7913"/>
                  <a:pt x="21548" y="7680"/>
                  <a:pt x="21475" y="7459"/>
                </a:cubicBezTo>
                <a:cubicBezTo>
                  <a:pt x="21420" y="7293"/>
                  <a:pt x="21267" y="7184"/>
                  <a:pt x="21096" y="7170"/>
                </a:cubicBezTo>
                <a:close/>
                <a:moveTo>
                  <a:pt x="3364" y="12691"/>
                </a:moveTo>
                <a:cubicBezTo>
                  <a:pt x="3307" y="12687"/>
                  <a:pt x="3249" y="12692"/>
                  <a:pt x="3191" y="12710"/>
                </a:cubicBezTo>
                <a:lnTo>
                  <a:pt x="303" y="13606"/>
                </a:lnTo>
                <a:cubicBezTo>
                  <a:pt x="72" y="13682"/>
                  <a:pt x="-52" y="13915"/>
                  <a:pt x="21" y="14136"/>
                </a:cubicBezTo>
                <a:cubicBezTo>
                  <a:pt x="100" y="14358"/>
                  <a:pt x="343" y="14476"/>
                  <a:pt x="575" y="14406"/>
                </a:cubicBezTo>
                <a:lnTo>
                  <a:pt x="3461" y="13508"/>
                </a:lnTo>
                <a:cubicBezTo>
                  <a:pt x="3692" y="13433"/>
                  <a:pt x="3816" y="13201"/>
                  <a:pt x="3743" y="12980"/>
                </a:cubicBezTo>
                <a:cubicBezTo>
                  <a:pt x="3688" y="12814"/>
                  <a:pt x="3534" y="12705"/>
                  <a:pt x="3364" y="12691"/>
                </a:cubicBezTo>
                <a:close/>
                <a:moveTo>
                  <a:pt x="18134" y="12691"/>
                </a:moveTo>
                <a:cubicBezTo>
                  <a:pt x="17963" y="12705"/>
                  <a:pt x="17808" y="12814"/>
                  <a:pt x="17753" y="12980"/>
                </a:cubicBezTo>
                <a:cubicBezTo>
                  <a:pt x="17680" y="13201"/>
                  <a:pt x="17804" y="13438"/>
                  <a:pt x="18035" y="13508"/>
                </a:cubicBezTo>
                <a:lnTo>
                  <a:pt x="20923" y="14406"/>
                </a:lnTo>
                <a:cubicBezTo>
                  <a:pt x="21154" y="14476"/>
                  <a:pt x="21401" y="14358"/>
                  <a:pt x="21475" y="14136"/>
                </a:cubicBezTo>
                <a:cubicBezTo>
                  <a:pt x="21548" y="13915"/>
                  <a:pt x="21424" y="13682"/>
                  <a:pt x="21193" y="13606"/>
                </a:cubicBezTo>
                <a:lnTo>
                  <a:pt x="18307" y="12710"/>
                </a:lnTo>
                <a:cubicBezTo>
                  <a:pt x="18249" y="12692"/>
                  <a:pt x="18191" y="12687"/>
                  <a:pt x="18134" y="12691"/>
                </a:cubicBezTo>
                <a:close/>
                <a:moveTo>
                  <a:pt x="6096" y="16433"/>
                </a:moveTo>
                <a:cubicBezTo>
                  <a:pt x="5987" y="16450"/>
                  <a:pt x="5883" y="16507"/>
                  <a:pt x="5813" y="16599"/>
                </a:cubicBezTo>
                <a:lnTo>
                  <a:pt x="4031" y="18953"/>
                </a:lnTo>
                <a:cubicBezTo>
                  <a:pt x="3891" y="19137"/>
                  <a:pt x="3935" y="19402"/>
                  <a:pt x="4127" y="19537"/>
                </a:cubicBezTo>
                <a:cubicBezTo>
                  <a:pt x="4318" y="19672"/>
                  <a:pt x="4595" y="19634"/>
                  <a:pt x="4736" y="19445"/>
                </a:cubicBezTo>
                <a:lnTo>
                  <a:pt x="6518" y="17090"/>
                </a:lnTo>
                <a:cubicBezTo>
                  <a:pt x="6659" y="16906"/>
                  <a:pt x="6618" y="16641"/>
                  <a:pt x="6421" y="16506"/>
                </a:cubicBezTo>
                <a:cubicBezTo>
                  <a:pt x="6322" y="16438"/>
                  <a:pt x="6206" y="16416"/>
                  <a:pt x="6096" y="16433"/>
                </a:cubicBezTo>
                <a:close/>
                <a:moveTo>
                  <a:pt x="15414" y="16433"/>
                </a:moveTo>
                <a:cubicBezTo>
                  <a:pt x="15304" y="16416"/>
                  <a:pt x="15186" y="16438"/>
                  <a:pt x="15088" y="16506"/>
                </a:cubicBezTo>
                <a:cubicBezTo>
                  <a:pt x="14896" y="16641"/>
                  <a:pt x="14850" y="16901"/>
                  <a:pt x="14991" y="17090"/>
                </a:cubicBezTo>
                <a:lnTo>
                  <a:pt x="16774" y="19445"/>
                </a:lnTo>
                <a:cubicBezTo>
                  <a:pt x="16915" y="19628"/>
                  <a:pt x="17184" y="19672"/>
                  <a:pt x="17382" y="19537"/>
                </a:cubicBezTo>
                <a:cubicBezTo>
                  <a:pt x="17573" y="19402"/>
                  <a:pt x="17620" y="19137"/>
                  <a:pt x="17479" y="18953"/>
                </a:cubicBezTo>
                <a:lnTo>
                  <a:pt x="15696" y="16599"/>
                </a:lnTo>
                <a:cubicBezTo>
                  <a:pt x="15625" y="16507"/>
                  <a:pt x="15523" y="16450"/>
                  <a:pt x="15414" y="16433"/>
                </a:cubicBezTo>
                <a:close/>
                <a:moveTo>
                  <a:pt x="10752" y="17863"/>
                </a:moveTo>
                <a:cubicBezTo>
                  <a:pt x="10515" y="17863"/>
                  <a:pt x="10318" y="18046"/>
                  <a:pt x="10318" y="18278"/>
                </a:cubicBezTo>
                <a:lnTo>
                  <a:pt x="10318" y="21185"/>
                </a:lnTo>
                <a:cubicBezTo>
                  <a:pt x="10318" y="21412"/>
                  <a:pt x="10509" y="21600"/>
                  <a:pt x="10752" y="21600"/>
                </a:cubicBezTo>
                <a:cubicBezTo>
                  <a:pt x="10994" y="21600"/>
                  <a:pt x="11185" y="21412"/>
                  <a:pt x="11185" y="21185"/>
                </a:cubicBezTo>
                <a:lnTo>
                  <a:pt x="11185" y="18278"/>
                </a:lnTo>
                <a:cubicBezTo>
                  <a:pt x="11185" y="18051"/>
                  <a:pt x="10994" y="17863"/>
                  <a:pt x="10752" y="17863"/>
                </a:cubicBezTo>
                <a:close/>
              </a:path>
            </a:pathLst>
          </a:custGeom>
          <a:solidFill>
            <a:schemeClr val="accent4">
              <a:hueOff val="384618"/>
              <a:satOff val="3869"/>
              <a:lumOff val="5802"/>
            </a:scheme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599" name="Growth"/>
          <p:cNvSpPr/>
          <p:nvPr/>
        </p:nvSpPr>
        <p:spPr>
          <a:xfrm>
            <a:off x="6260439" y="6766587"/>
            <a:ext cx="763322" cy="590397"/>
          </a:xfrm>
          <a:custGeom>
            <a:avLst/>
            <a:gdLst/>
            <a:ahLst/>
            <a:cxnLst>
              <a:cxn ang="0">
                <a:pos x="wd2" y="hd2"/>
              </a:cxn>
              <a:cxn ang="5400000">
                <a:pos x="wd2" y="hd2"/>
              </a:cxn>
              <a:cxn ang="10800000">
                <a:pos x="wd2" y="hd2"/>
              </a:cxn>
              <a:cxn ang="16200000">
                <a:pos x="wd2" y="hd2"/>
              </a:cxn>
            </a:cxnLst>
            <a:rect l="0" t="0" r="r" b="b"/>
            <a:pathLst>
              <a:path w="21566" h="21598" fill="norm" stroke="1" extrusionOk="0">
                <a:moveTo>
                  <a:pt x="21464" y="6"/>
                </a:moveTo>
                <a:cubicBezTo>
                  <a:pt x="21442" y="-2"/>
                  <a:pt x="21417" y="-2"/>
                  <a:pt x="21392" y="8"/>
                </a:cubicBezTo>
                <a:lnTo>
                  <a:pt x="18267" y="1242"/>
                </a:lnTo>
                <a:cubicBezTo>
                  <a:pt x="18161" y="1283"/>
                  <a:pt x="18132" y="1450"/>
                  <a:pt x="18212" y="1547"/>
                </a:cubicBezTo>
                <a:lnTo>
                  <a:pt x="18753" y="2202"/>
                </a:lnTo>
                <a:cubicBezTo>
                  <a:pt x="18809" y="2274"/>
                  <a:pt x="18815" y="2386"/>
                  <a:pt x="18759" y="2459"/>
                </a:cubicBezTo>
                <a:lnTo>
                  <a:pt x="13208" y="10155"/>
                </a:lnTo>
                <a:cubicBezTo>
                  <a:pt x="13152" y="10227"/>
                  <a:pt x="13058" y="10235"/>
                  <a:pt x="13002" y="10155"/>
                </a:cubicBezTo>
                <a:lnTo>
                  <a:pt x="9056" y="4932"/>
                </a:lnTo>
                <a:cubicBezTo>
                  <a:pt x="9000" y="4859"/>
                  <a:pt x="8907" y="4859"/>
                  <a:pt x="8851" y="4932"/>
                </a:cubicBezTo>
                <a:lnTo>
                  <a:pt x="39" y="17166"/>
                </a:lnTo>
                <a:cubicBezTo>
                  <a:pt x="-17" y="17238"/>
                  <a:pt x="-11" y="17350"/>
                  <a:pt x="45" y="17423"/>
                </a:cubicBezTo>
                <a:lnTo>
                  <a:pt x="941" y="18503"/>
                </a:lnTo>
                <a:cubicBezTo>
                  <a:pt x="997" y="18576"/>
                  <a:pt x="1084" y="18568"/>
                  <a:pt x="1140" y="18495"/>
                </a:cubicBezTo>
                <a:lnTo>
                  <a:pt x="8877" y="7770"/>
                </a:lnTo>
                <a:cubicBezTo>
                  <a:pt x="8933" y="7697"/>
                  <a:pt x="9025" y="7689"/>
                  <a:pt x="9081" y="7770"/>
                </a:cubicBezTo>
                <a:lnTo>
                  <a:pt x="13047" y="13016"/>
                </a:lnTo>
                <a:cubicBezTo>
                  <a:pt x="13103" y="13096"/>
                  <a:pt x="13201" y="13089"/>
                  <a:pt x="13251" y="13008"/>
                </a:cubicBezTo>
                <a:lnTo>
                  <a:pt x="13706" y="12315"/>
                </a:lnTo>
                <a:lnTo>
                  <a:pt x="19848" y="3796"/>
                </a:lnTo>
                <a:cubicBezTo>
                  <a:pt x="19904" y="3723"/>
                  <a:pt x="19992" y="3716"/>
                  <a:pt x="20048" y="3788"/>
                </a:cubicBezTo>
                <a:lnTo>
                  <a:pt x="20589" y="4441"/>
                </a:lnTo>
                <a:cubicBezTo>
                  <a:pt x="20670" y="4537"/>
                  <a:pt x="20802" y="4490"/>
                  <a:pt x="20826" y="4353"/>
                </a:cubicBezTo>
                <a:lnTo>
                  <a:pt x="21560" y="235"/>
                </a:lnTo>
                <a:cubicBezTo>
                  <a:pt x="21583" y="126"/>
                  <a:pt x="21533" y="30"/>
                  <a:pt x="21464" y="6"/>
                </a:cubicBezTo>
                <a:close/>
                <a:moveTo>
                  <a:pt x="20260" y="5385"/>
                </a:moveTo>
                <a:cubicBezTo>
                  <a:pt x="20232" y="5392"/>
                  <a:pt x="20204" y="5410"/>
                  <a:pt x="20179" y="5440"/>
                </a:cubicBezTo>
                <a:lnTo>
                  <a:pt x="17857" y="8656"/>
                </a:lnTo>
                <a:lnTo>
                  <a:pt x="17347" y="9429"/>
                </a:lnTo>
                <a:cubicBezTo>
                  <a:pt x="17328" y="9462"/>
                  <a:pt x="17316" y="9510"/>
                  <a:pt x="17316" y="9550"/>
                </a:cubicBezTo>
                <a:lnTo>
                  <a:pt x="17316" y="21412"/>
                </a:lnTo>
                <a:cubicBezTo>
                  <a:pt x="17316" y="21516"/>
                  <a:pt x="17377" y="21598"/>
                  <a:pt x="17458" y="21598"/>
                </a:cubicBezTo>
                <a:lnTo>
                  <a:pt x="20290" y="21598"/>
                </a:lnTo>
                <a:cubicBezTo>
                  <a:pt x="20371" y="21598"/>
                  <a:pt x="20434" y="21516"/>
                  <a:pt x="20434" y="21412"/>
                </a:cubicBezTo>
                <a:lnTo>
                  <a:pt x="20434" y="5561"/>
                </a:lnTo>
                <a:cubicBezTo>
                  <a:pt x="20434" y="5440"/>
                  <a:pt x="20346" y="5364"/>
                  <a:pt x="20260" y="5385"/>
                </a:cubicBezTo>
                <a:close/>
                <a:moveTo>
                  <a:pt x="9174" y="9548"/>
                </a:moveTo>
                <a:cubicBezTo>
                  <a:pt x="9094" y="9530"/>
                  <a:pt x="9007" y="9606"/>
                  <a:pt x="9007" y="9727"/>
                </a:cubicBezTo>
                <a:lnTo>
                  <a:pt x="9007" y="21412"/>
                </a:lnTo>
                <a:cubicBezTo>
                  <a:pt x="9007" y="21516"/>
                  <a:pt x="9068" y="21598"/>
                  <a:pt x="9149" y="21598"/>
                </a:cubicBezTo>
                <a:lnTo>
                  <a:pt x="11981" y="21598"/>
                </a:lnTo>
                <a:cubicBezTo>
                  <a:pt x="12062" y="21598"/>
                  <a:pt x="12125" y="21516"/>
                  <a:pt x="12125" y="21412"/>
                </a:cubicBezTo>
                <a:lnTo>
                  <a:pt x="12125" y="13474"/>
                </a:lnTo>
                <a:cubicBezTo>
                  <a:pt x="12125" y="13426"/>
                  <a:pt x="12113" y="13386"/>
                  <a:pt x="12082" y="13345"/>
                </a:cubicBezTo>
                <a:lnTo>
                  <a:pt x="9250" y="9598"/>
                </a:lnTo>
                <a:cubicBezTo>
                  <a:pt x="9228" y="9570"/>
                  <a:pt x="9201" y="9554"/>
                  <a:pt x="9174" y="9548"/>
                </a:cubicBezTo>
                <a:close/>
                <a:moveTo>
                  <a:pt x="16102" y="10653"/>
                </a:moveTo>
                <a:cubicBezTo>
                  <a:pt x="16074" y="10659"/>
                  <a:pt x="16045" y="10676"/>
                  <a:pt x="16021" y="10704"/>
                </a:cubicBezTo>
                <a:lnTo>
                  <a:pt x="13700" y="13917"/>
                </a:lnTo>
                <a:lnTo>
                  <a:pt x="13189" y="14693"/>
                </a:lnTo>
                <a:cubicBezTo>
                  <a:pt x="13170" y="14725"/>
                  <a:pt x="13158" y="14773"/>
                  <a:pt x="13158" y="14814"/>
                </a:cubicBezTo>
                <a:lnTo>
                  <a:pt x="13158" y="21412"/>
                </a:lnTo>
                <a:cubicBezTo>
                  <a:pt x="13158" y="21516"/>
                  <a:pt x="13221" y="21598"/>
                  <a:pt x="13301" y="21598"/>
                </a:cubicBezTo>
                <a:lnTo>
                  <a:pt x="16133" y="21598"/>
                </a:lnTo>
                <a:cubicBezTo>
                  <a:pt x="16214" y="21598"/>
                  <a:pt x="16275" y="21516"/>
                  <a:pt x="16275" y="21412"/>
                </a:cubicBezTo>
                <a:lnTo>
                  <a:pt x="16275" y="10832"/>
                </a:lnTo>
                <a:cubicBezTo>
                  <a:pt x="16275" y="10711"/>
                  <a:pt x="16188" y="10636"/>
                  <a:pt x="16102" y="10653"/>
                </a:cubicBezTo>
                <a:close/>
                <a:moveTo>
                  <a:pt x="7801" y="10923"/>
                </a:moveTo>
                <a:cubicBezTo>
                  <a:pt x="7774" y="10930"/>
                  <a:pt x="7747" y="10946"/>
                  <a:pt x="7725" y="10976"/>
                </a:cubicBezTo>
                <a:lnTo>
                  <a:pt x="4894" y="14902"/>
                </a:lnTo>
                <a:cubicBezTo>
                  <a:pt x="4869" y="14934"/>
                  <a:pt x="4855" y="14974"/>
                  <a:pt x="4855" y="15023"/>
                </a:cubicBezTo>
                <a:lnTo>
                  <a:pt x="4855" y="21412"/>
                </a:lnTo>
                <a:cubicBezTo>
                  <a:pt x="4855" y="21516"/>
                  <a:pt x="4918" y="21598"/>
                  <a:pt x="4999" y="21598"/>
                </a:cubicBezTo>
                <a:lnTo>
                  <a:pt x="7830" y="21598"/>
                </a:lnTo>
                <a:cubicBezTo>
                  <a:pt x="7911" y="21598"/>
                  <a:pt x="7974" y="21516"/>
                  <a:pt x="7974" y="21412"/>
                </a:cubicBezTo>
                <a:lnTo>
                  <a:pt x="7974" y="11097"/>
                </a:lnTo>
                <a:cubicBezTo>
                  <a:pt x="7974" y="10976"/>
                  <a:pt x="7884" y="10902"/>
                  <a:pt x="7801" y="10923"/>
                </a:cubicBezTo>
                <a:close/>
                <a:moveTo>
                  <a:pt x="3680" y="16498"/>
                </a:moveTo>
                <a:cubicBezTo>
                  <a:pt x="3652" y="16505"/>
                  <a:pt x="3626" y="16524"/>
                  <a:pt x="3604" y="16554"/>
                </a:cubicBezTo>
                <a:lnTo>
                  <a:pt x="772" y="20477"/>
                </a:lnTo>
                <a:cubicBezTo>
                  <a:pt x="747" y="20510"/>
                  <a:pt x="735" y="20550"/>
                  <a:pt x="735" y="20598"/>
                </a:cubicBezTo>
                <a:lnTo>
                  <a:pt x="735" y="21412"/>
                </a:lnTo>
                <a:cubicBezTo>
                  <a:pt x="735" y="21516"/>
                  <a:pt x="798" y="21598"/>
                  <a:pt x="879" y="21598"/>
                </a:cubicBezTo>
                <a:lnTo>
                  <a:pt x="3711" y="21598"/>
                </a:lnTo>
                <a:cubicBezTo>
                  <a:pt x="3792" y="21598"/>
                  <a:pt x="3853" y="21516"/>
                  <a:pt x="3853" y="21412"/>
                </a:cubicBezTo>
                <a:lnTo>
                  <a:pt x="3853" y="16682"/>
                </a:lnTo>
                <a:cubicBezTo>
                  <a:pt x="3853" y="16555"/>
                  <a:pt x="3762" y="16478"/>
                  <a:pt x="3680" y="16498"/>
                </a:cubicBezTo>
                <a:close/>
              </a:path>
            </a:pathLst>
          </a:custGeom>
          <a:solidFill>
            <a:schemeClr val="accent6">
              <a:satOff val="24555"/>
              <a:lumOff val="22232"/>
            </a:scheme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600" name="Line"/>
          <p:cNvSpPr/>
          <p:nvPr/>
        </p:nvSpPr>
        <p:spPr>
          <a:xfrm>
            <a:off x="3434579" y="3888284"/>
            <a:ext cx="2290793" cy="15860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7" y="1027"/>
                  <a:pt x="260" y="2015"/>
                  <a:pt x="692" y="2965"/>
                </a:cubicBezTo>
                <a:cubicBezTo>
                  <a:pt x="1119" y="3904"/>
                  <a:pt x="1761" y="4898"/>
                  <a:pt x="3119" y="5385"/>
                </a:cubicBezTo>
                <a:cubicBezTo>
                  <a:pt x="5925" y="6391"/>
                  <a:pt x="9216" y="3713"/>
                  <a:pt x="12063" y="5449"/>
                </a:cubicBezTo>
                <a:cubicBezTo>
                  <a:pt x="16781" y="8325"/>
                  <a:pt x="15837" y="20958"/>
                  <a:pt x="21600" y="21600"/>
                </a:cubicBezTo>
              </a:path>
            </a:pathLst>
          </a:custGeom>
          <a:ln w="25400">
            <a:solidFill>
              <a:srgbClr val="000000"/>
            </a:solidFill>
            <a:miter lim="400000"/>
            <a:tailEnd type="triangle"/>
          </a:ln>
        </p:spPr>
        <p:txBody>
          <a:bodyPr lIns="50800" tIns="50800" rIns="50800" bIns="50800" anchor="ctr"/>
          <a:lstStyle/>
          <a:p>
            <a:pPr>
              <a:defRPr sz="2400"/>
            </a:pPr>
          </a:p>
        </p:txBody>
      </p:sp>
      <p:sp>
        <p:nvSpPr>
          <p:cNvPr id="601" name="Line"/>
          <p:cNvSpPr/>
          <p:nvPr/>
        </p:nvSpPr>
        <p:spPr>
          <a:xfrm flipH="1">
            <a:off x="8016642" y="5920874"/>
            <a:ext cx="3255718" cy="3436395"/>
          </a:xfrm>
          <a:custGeom>
            <a:avLst/>
            <a:gdLst/>
            <a:ahLst/>
            <a:cxnLst>
              <a:cxn ang="0">
                <a:pos x="wd2" y="hd2"/>
              </a:cxn>
              <a:cxn ang="5400000">
                <a:pos x="wd2" y="hd2"/>
              </a:cxn>
              <a:cxn ang="10800000">
                <a:pos x="wd2" y="hd2"/>
              </a:cxn>
              <a:cxn ang="16200000">
                <a:pos x="wd2" y="hd2"/>
              </a:cxn>
            </a:cxnLst>
            <a:rect l="0" t="0" r="r" b="b"/>
            <a:pathLst>
              <a:path w="21498" h="19843" fill="norm" stroke="1" extrusionOk="0">
                <a:moveTo>
                  <a:pt x="32" y="8793"/>
                </a:moveTo>
                <a:cubicBezTo>
                  <a:pt x="-102" y="10550"/>
                  <a:pt x="189" y="12262"/>
                  <a:pt x="835" y="13848"/>
                </a:cubicBezTo>
                <a:cubicBezTo>
                  <a:pt x="1440" y="15335"/>
                  <a:pt x="2371" y="16744"/>
                  <a:pt x="3649" y="17973"/>
                </a:cubicBezTo>
                <a:cubicBezTo>
                  <a:pt x="5066" y="19334"/>
                  <a:pt x="6988" y="20306"/>
                  <a:pt x="8819" y="19616"/>
                </a:cubicBezTo>
                <a:cubicBezTo>
                  <a:pt x="12563" y="18204"/>
                  <a:pt x="10132" y="13951"/>
                  <a:pt x="9329" y="10287"/>
                </a:cubicBezTo>
                <a:cubicBezTo>
                  <a:pt x="7965" y="4059"/>
                  <a:pt x="14473" y="-1294"/>
                  <a:pt x="21498" y="277"/>
                </a:cubicBezTo>
              </a:path>
            </a:pathLst>
          </a:custGeom>
          <a:ln w="25400">
            <a:solidFill>
              <a:srgbClr val="000000"/>
            </a:solidFill>
            <a:miter lim="400000"/>
            <a:tailEnd type="triangle"/>
          </a:ln>
        </p:spPr>
        <p:txBody>
          <a:bodyPr lIns="50800" tIns="50800" rIns="50800" bIns="50800" anchor="ctr"/>
          <a:lstStyle/>
          <a:p>
            <a:pPr>
              <a:defRPr sz="2400"/>
            </a:pPr>
          </a:p>
        </p:txBody>
      </p:sp>
      <p:sp>
        <p:nvSpPr>
          <p:cNvPr id="602" name="Female"/>
          <p:cNvSpPr/>
          <p:nvPr/>
        </p:nvSpPr>
        <p:spPr>
          <a:xfrm>
            <a:off x="1763719" y="3707539"/>
            <a:ext cx="368504" cy="815072"/>
          </a:xfrm>
          <a:custGeom>
            <a:avLst/>
            <a:gdLst/>
            <a:ahLst/>
            <a:cxnLst>
              <a:cxn ang="0">
                <a:pos x="wd2" y="hd2"/>
              </a:cxn>
              <a:cxn ang="5400000">
                <a:pos x="wd2" y="hd2"/>
              </a:cxn>
              <a:cxn ang="10800000">
                <a:pos x="wd2" y="hd2"/>
              </a:cxn>
              <a:cxn ang="16200000">
                <a:pos x="wd2" y="hd2"/>
              </a:cxn>
            </a:cxnLst>
            <a:rect l="0" t="0" r="r" b="b"/>
            <a:pathLst>
              <a:path w="21297" h="21600" fill="norm" stroke="1" extrusionOk="0">
                <a:moveTo>
                  <a:pt x="10652" y="0"/>
                </a:moveTo>
                <a:cubicBezTo>
                  <a:pt x="9610" y="0"/>
                  <a:pt x="8570" y="182"/>
                  <a:pt x="7774" y="547"/>
                </a:cubicBezTo>
                <a:cubicBezTo>
                  <a:pt x="6184" y="1276"/>
                  <a:pt x="6184" y="2458"/>
                  <a:pt x="7774" y="3188"/>
                </a:cubicBezTo>
                <a:cubicBezTo>
                  <a:pt x="9365" y="3917"/>
                  <a:pt x="11943" y="3917"/>
                  <a:pt x="13534" y="3188"/>
                </a:cubicBezTo>
                <a:cubicBezTo>
                  <a:pt x="15124" y="2458"/>
                  <a:pt x="15124" y="1276"/>
                  <a:pt x="13534" y="547"/>
                </a:cubicBezTo>
                <a:cubicBezTo>
                  <a:pt x="12738" y="182"/>
                  <a:pt x="11695" y="0"/>
                  <a:pt x="10652" y="0"/>
                </a:cubicBezTo>
                <a:close/>
                <a:moveTo>
                  <a:pt x="7859" y="4109"/>
                </a:moveTo>
                <a:cubicBezTo>
                  <a:pt x="5671" y="4109"/>
                  <a:pt x="4499" y="4934"/>
                  <a:pt x="4153" y="5420"/>
                </a:cubicBezTo>
                <a:lnTo>
                  <a:pt x="50" y="11877"/>
                </a:lnTo>
                <a:cubicBezTo>
                  <a:pt x="-150" y="12205"/>
                  <a:pt x="268" y="12546"/>
                  <a:pt x="985" y="12638"/>
                </a:cubicBezTo>
                <a:cubicBezTo>
                  <a:pt x="1106" y="12653"/>
                  <a:pt x="1229" y="12661"/>
                  <a:pt x="1349" y="12661"/>
                </a:cubicBezTo>
                <a:cubicBezTo>
                  <a:pt x="1938" y="12661"/>
                  <a:pt x="2478" y="12482"/>
                  <a:pt x="2644" y="12209"/>
                </a:cubicBezTo>
                <a:lnTo>
                  <a:pt x="6269" y="6537"/>
                </a:lnTo>
                <a:lnTo>
                  <a:pt x="6994" y="6537"/>
                </a:lnTo>
                <a:cubicBezTo>
                  <a:pt x="6989" y="6544"/>
                  <a:pt x="6983" y="6551"/>
                  <a:pt x="6979" y="6558"/>
                </a:cubicBezTo>
                <a:lnTo>
                  <a:pt x="2405" y="14438"/>
                </a:lnTo>
                <a:cubicBezTo>
                  <a:pt x="2329" y="14570"/>
                  <a:pt x="2506" y="14676"/>
                  <a:pt x="2803" y="14676"/>
                </a:cubicBezTo>
                <a:lnTo>
                  <a:pt x="6067" y="14676"/>
                </a:lnTo>
                <a:lnTo>
                  <a:pt x="6067" y="20674"/>
                </a:lnTo>
                <a:cubicBezTo>
                  <a:pt x="6067" y="21185"/>
                  <a:pt x="6972" y="21600"/>
                  <a:pt x="8087" y="21600"/>
                </a:cubicBezTo>
                <a:cubicBezTo>
                  <a:pt x="9203" y="21600"/>
                  <a:pt x="10104" y="21185"/>
                  <a:pt x="10104" y="20674"/>
                </a:cubicBezTo>
                <a:lnTo>
                  <a:pt x="10104" y="14676"/>
                </a:lnTo>
                <a:cubicBezTo>
                  <a:pt x="10326" y="14676"/>
                  <a:pt x="10531" y="14676"/>
                  <a:pt x="10608" y="14676"/>
                </a:cubicBezTo>
                <a:cubicBezTo>
                  <a:pt x="10695" y="14676"/>
                  <a:pt x="10945" y="14676"/>
                  <a:pt x="11201" y="14676"/>
                </a:cubicBezTo>
                <a:lnTo>
                  <a:pt x="11201" y="20674"/>
                </a:lnTo>
                <a:cubicBezTo>
                  <a:pt x="11201" y="21185"/>
                  <a:pt x="12105" y="21600"/>
                  <a:pt x="13221" y="21600"/>
                </a:cubicBezTo>
                <a:cubicBezTo>
                  <a:pt x="14337" y="21600"/>
                  <a:pt x="15238" y="21185"/>
                  <a:pt x="15238" y="20674"/>
                </a:cubicBezTo>
                <a:lnTo>
                  <a:pt x="15238" y="14676"/>
                </a:lnTo>
                <a:lnTo>
                  <a:pt x="18410" y="14676"/>
                </a:lnTo>
                <a:cubicBezTo>
                  <a:pt x="18706" y="14676"/>
                  <a:pt x="18887" y="14570"/>
                  <a:pt x="18811" y="14438"/>
                </a:cubicBezTo>
                <a:lnTo>
                  <a:pt x="14237" y="6558"/>
                </a:lnTo>
                <a:cubicBezTo>
                  <a:pt x="14233" y="6551"/>
                  <a:pt x="14227" y="6544"/>
                  <a:pt x="14222" y="6537"/>
                </a:cubicBezTo>
                <a:lnTo>
                  <a:pt x="14932" y="6537"/>
                </a:lnTo>
                <a:lnTo>
                  <a:pt x="18656" y="12192"/>
                </a:lnTo>
                <a:cubicBezTo>
                  <a:pt x="18827" y="12463"/>
                  <a:pt x="19364" y="12638"/>
                  <a:pt x="19948" y="12638"/>
                </a:cubicBezTo>
                <a:cubicBezTo>
                  <a:pt x="20072" y="12638"/>
                  <a:pt x="20199" y="12631"/>
                  <a:pt x="20324" y="12614"/>
                </a:cubicBezTo>
                <a:cubicBezTo>
                  <a:pt x="21038" y="12519"/>
                  <a:pt x="21450" y="12177"/>
                  <a:pt x="21244" y="11850"/>
                </a:cubicBezTo>
                <a:lnTo>
                  <a:pt x="17037" y="5432"/>
                </a:lnTo>
                <a:lnTo>
                  <a:pt x="17022" y="5407"/>
                </a:lnTo>
                <a:cubicBezTo>
                  <a:pt x="16669" y="4924"/>
                  <a:pt x="15494" y="4112"/>
                  <a:pt x="13328" y="4112"/>
                </a:cubicBezTo>
                <a:cubicBezTo>
                  <a:pt x="13316" y="4112"/>
                  <a:pt x="13303" y="4112"/>
                  <a:pt x="13291" y="4112"/>
                </a:cubicBezTo>
                <a:lnTo>
                  <a:pt x="12768" y="4114"/>
                </a:lnTo>
                <a:cubicBezTo>
                  <a:pt x="12732" y="4113"/>
                  <a:pt x="12698" y="4109"/>
                  <a:pt x="12662" y="4109"/>
                </a:cubicBezTo>
                <a:lnTo>
                  <a:pt x="7859" y="4109"/>
                </a:lnTo>
                <a:close/>
              </a:path>
            </a:pathLst>
          </a:custGeom>
          <a:solidFill>
            <a:srgbClr val="FFD45C"/>
          </a:solidFill>
          <a:ln w="12700">
            <a:miter lim="400000"/>
          </a:ln>
          <a:effectLst>
            <a:outerShdw sx="100000" sy="100000" kx="0" ky="0" algn="b" rotWithShape="0" blurRad="25400" dist="25400" dir="2388334">
              <a:srgbClr val="000000">
                <a:alpha val="79310"/>
              </a:srgbClr>
            </a:outerShdw>
          </a:effectLst>
        </p:spPr>
        <p:txBody>
          <a:bodyPr lIns="50800" tIns="50800" rIns="50800" bIns="50800" anchor="ctr"/>
          <a:lstStyle/>
          <a:p>
            <a:pPr>
              <a:defRPr sz="2400">
                <a:solidFill>
                  <a:srgbClr val="FFFFFF"/>
                </a:solidFill>
              </a:defRPr>
            </a:pPr>
          </a:p>
        </p:txBody>
      </p:sp>
      <p:sp>
        <p:nvSpPr>
          <p:cNvPr id="603" name="Male"/>
          <p:cNvSpPr/>
          <p:nvPr/>
        </p:nvSpPr>
        <p:spPr>
          <a:xfrm>
            <a:off x="2599304" y="4469891"/>
            <a:ext cx="368504" cy="994341"/>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D45C"/>
          </a:solidFill>
          <a:ln w="12700">
            <a:miter lim="400000"/>
          </a:ln>
          <a:effectLst>
            <a:outerShdw sx="100000" sy="100000" kx="0" ky="0" algn="b" rotWithShape="0" blurRad="25400" dist="25400" dir="2388334">
              <a:srgbClr val="000000">
                <a:alpha val="79310"/>
              </a:srgbClr>
            </a:outerShdw>
          </a:effectLst>
        </p:spPr>
        <p:txBody>
          <a:bodyPr lIns="50800" tIns="50800" rIns="50800" bIns="50800" anchor="ctr"/>
          <a:lstStyle/>
          <a:p>
            <a:pPr>
              <a:defRPr sz="2400">
                <a:solidFill>
                  <a:srgbClr val="FFFFFF"/>
                </a:solidFill>
              </a:defRPr>
            </a:pPr>
          </a:p>
        </p:txBody>
      </p:sp>
      <p:sp>
        <p:nvSpPr>
          <p:cNvPr id="604" name="Head"/>
          <p:cNvSpPr/>
          <p:nvPr/>
        </p:nvSpPr>
        <p:spPr>
          <a:xfrm>
            <a:off x="1429996" y="5485874"/>
            <a:ext cx="567192" cy="678505"/>
          </a:xfrm>
          <a:custGeom>
            <a:avLst/>
            <a:gdLst/>
            <a:ahLst/>
            <a:cxnLst>
              <a:cxn ang="0">
                <a:pos x="wd2" y="hd2"/>
              </a:cxn>
              <a:cxn ang="5400000">
                <a:pos x="wd2" y="hd2"/>
              </a:cxn>
              <a:cxn ang="10800000">
                <a:pos x="wd2" y="hd2"/>
              </a:cxn>
              <a:cxn ang="16200000">
                <a:pos x="wd2" y="hd2"/>
              </a:cxn>
            </a:cxnLst>
            <a:rect l="0" t="0" r="r" b="b"/>
            <a:pathLst>
              <a:path w="21545" h="21600" fill="norm" stroke="1" extrusionOk="0">
                <a:moveTo>
                  <a:pt x="9154" y="0"/>
                </a:moveTo>
                <a:cubicBezTo>
                  <a:pt x="3064" y="0"/>
                  <a:pt x="0" y="3297"/>
                  <a:pt x="0" y="7252"/>
                </a:cubicBezTo>
                <a:cubicBezTo>
                  <a:pt x="0" y="11207"/>
                  <a:pt x="2755" y="14261"/>
                  <a:pt x="3263" y="17024"/>
                </a:cubicBezTo>
                <a:cubicBezTo>
                  <a:pt x="3772" y="19786"/>
                  <a:pt x="1428" y="21600"/>
                  <a:pt x="1428" y="21600"/>
                </a:cubicBezTo>
                <a:lnTo>
                  <a:pt x="13269" y="21600"/>
                </a:lnTo>
                <a:cubicBezTo>
                  <a:pt x="14015" y="18211"/>
                  <a:pt x="15444" y="18832"/>
                  <a:pt x="16687" y="18799"/>
                </a:cubicBezTo>
                <a:cubicBezTo>
                  <a:pt x="17929" y="18767"/>
                  <a:pt x="19467" y="18460"/>
                  <a:pt x="19210" y="17068"/>
                </a:cubicBezTo>
                <a:cubicBezTo>
                  <a:pt x="19036" y="16134"/>
                  <a:pt x="19250" y="15837"/>
                  <a:pt x="19675" y="15341"/>
                </a:cubicBezTo>
                <a:cubicBezTo>
                  <a:pt x="20100" y="14844"/>
                  <a:pt x="19256" y="14402"/>
                  <a:pt x="19256" y="14402"/>
                </a:cubicBezTo>
                <a:lnTo>
                  <a:pt x="19745" y="14169"/>
                </a:lnTo>
                <a:cubicBezTo>
                  <a:pt x="19977" y="14061"/>
                  <a:pt x="20093" y="13835"/>
                  <a:pt x="20035" y="13619"/>
                </a:cubicBezTo>
                <a:cubicBezTo>
                  <a:pt x="20009" y="13533"/>
                  <a:pt x="19982" y="13430"/>
                  <a:pt x="19950" y="13301"/>
                </a:cubicBezTo>
                <a:cubicBezTo>
                  <a:pt x="19847" y="12874"/>
                  <a:pt x="20073" y="12503"/>
                  <a:pt x="20497" y="12373"/>
                </a:cubicBezTo>
                <a:cubicBezTo>
                  <a:pt x="20877" y="12260"/>
                  <a:pt x="21149" y="12098"/>
                  <a:pt x="21342" y="11942"/>
                </a:cubicBezTo>
                <a:cubicBezTo>
                  <a:pt x="21600" y="11737"/>
                  <a:pt x="21600" y="11374"/>
                  <a:pt x="21407" y="11120"/>
                </a:cubicBezTo>
                <a:cubicBezTo>
                  <a:pt x="20705" y="10192"/>
                  <a:pt x="19983" y="9173"/>
                  <a:pt x="19487" y="8520"/>
                </a:cubicBezTo>
                <a:cubicBezTo>
                  <a:pt x="18754" y="7554"/>
                  <a:pt x="19939" y="7036"/>
                  <a:pt x="19572" y="5994"/>
                </a:cubicBezTo>
                <a:cubicBezTo>
                  <a:pt x="18658" y="2406"/>
                  <a:pt x="15959" y="0"/>
                  <a:pt x="9154" y="0"/>
                </a:cubicBezTo>
                <a:close/>
              </a:path>
            </a:pathLst>
          </a:custGeom>
          <a:solidFill>
            <a:srgbClr val="FFD45C"/>
          </a:solidFill>
          <a:ln w="12700">
            <a:miter lim="400000"/>
          </a:ln>
          <a:effectLst>
            <a:outerShdw sx="100000" sy="100000" kx="0" ky="0" algn="b" rotWithShape="0" blurRad="25400" dist="25400" dir="2388334">
              <a:srgbClr val="000000">
                <a:alpha val="79310"/>
              </a:srgbClr>
            </a:outerShdw>
          </a:effectLst>
        </p:spPr>
        <p:txBody>
          <a:bodyPr lIns="50800" tIns="50800" rIns="50800" bIns="50800" anchor="ctr"/>
          <a:lstStyle/>
          <a:p>
            <a:pPr>
              <a:defRPr sz="2400">
                <a:solidFill>
                  <a:srgbClr val="FFFFFF"/>
                </a:solidFill>
              </a:defRPr>
            </a:pPr>
          </a:p>
        </p:txBody>
      </p:sp>
      <p:sp>
        <p:nvSpPr>
          <p:cNvPr id="605" name="Woman"/>
          <p:cNvSpPr/>
          <p:nvPr/>
        </p:nvSpPr>
        <p:spPr>
          <a:xfrm>
            <a:off x="2769637" y="5960150"/>
            <a:ext cx="495595" cy="1240670"/>
          </a:xfrm>
          <a:custGeom>
            <a:avLst/>
            <a:gdLst/>
            <a:ahLst/>
            <a:cxnLst>
              <a:cxn ang="0">
                <a:pos x="wd2" y="hd2"/>
              </a:cxn>
              <a:cxn ang="5400000">
                <a:pos x="wd2" y="hd2"/>
              </a:cxn>
              <a:cxn ang="10800000">
                <a:pos x="wd2" y="hd2"/>
              </a:cxn>
              <a:cxn ang="16200000">
                <a:pos x="wd2" y="hd2"/>
              </a:cxn>
            </a:cxnLst>
            <a:rect l="0" t="0" r="r" b="b"/>
            <a:pathLst>
              <a:path w="21387" h="21451" fill="norm" stroke="1" extrusionOk="0">
                <a:moveTo>
                  <a:pt x="10767" y="3"/>
                </a:moveTo>
                <a:cubicBezTo>
                  <a:pt x="10163" y="-15"/>
                  <a:pt x="9173" y="50"/>
                  <a:pt x="8379" y="485"/>
                </a:cubicBezTo>
                <a:cubicBezTo>
                  <a:pt x="7869" y="770"/>
                  <a:pt x="7992" y="989"/>
                  <a:pt x="7147" y="1709"/>
                </a:cubicBezTo>
                <a:cubicBezTo>
                  <a:pt x="6047" y="2649"/>
                  <a:pt x="7909" y="2821"/>
                  <a:pt x="6636" y="3320"/>
                </a:cubicBezTo>
                <a:cubicBezTo>
                  <a:pt x="6113" y="3525"/>
                  <a:pt x="6502" y="3869"/>
                  <a:pt x="6502" y="3869"/>
                </a:cubicBezTo>
                <a:cubicBezTo>
                  <a:pt x="6394" y="3885"/>
                  <a:pt x="6207" y="3880"/>
                  <a:pt x="6099" y="3896"/>
                </a:cubicBezTo>
                <a:cubicBezTo>
                  <a:pt x="5550" y="3950"/>
                  <a:pt x="4864" y="4024"/>
                  <a:pt x="4314" y="4395"/>
                </a:cubicBezTo>
                <a:cubicBezTo>
                  <a:pt x="3537" y="4916"/>
                  <a:pt x="1662" y="6006"/>
                  <a:pt x="254" y="6893"/>
                </a:cubicBezTo>
                <a:cubicBezTo>
                  <a:pt x="241" y="6904"/>
                  <a:pt x="226" y="6914"/>
                  <a:pt x="212" y="6920"/>
                </a:cubicBezTo>
                <a:cubicBezTo>
                  <a:pt x="186" y="6941"/>
                  <a:pt x="160" y="6962"/>
                  <a:pt x="133" y="6978"/>
                </a:cubicBezTo>
                <a:cubicBezTo>
                  <a:pt x="-28" y="7113"/>
                  <a:pt x="-54" y="7253"/>
                  <a:pt x="120" y="7398"/>
                </a:cubicBezTo>
                <a:cubicBezTo>
                  <a:pt x="402" y="7629"/>
                  <a:pt x="494" y="7843"/>
                  <a:pt x="883" y="8241"/>
                </a:cubicBezTo>
                <a:cubicBezTo>
                  <a:pt x="1258" y="8633"/>
                  <a:pt x="2132" y="9064"/>
                  <a:pt x="2789" y="9483"/>
                </a:cubicBezTo>
                <a:cubicBezTo>
                  <a:pt x="2950" y="9591"/>
                  <a:pt x="2935" y="9681"/>
                  <a:pt x="3351" y="9923"/>
                </a:cubicBezTo>
                <a:cubicBezTo>
                  <a:pt x="3579" y="10057"/>
                  <a:pt x="3967" y="10040"/>
                  <a:pt x="3820" y="10040"/>
                </a:cubicBezTo>
                <a:cubicBezTo>
                  <a:pt x="4182" y="10051"/>
                  <a:pt x="4546" y="10004"/>
                  <a:pt x="4532" y="10025"/>
                </a:cubicBezTo>
                <a:cubicBezTo>
                  <a:pt x="4331" y="10627"/>
                  <a:pt x="4437" y="11347"/>
                  <a:pt x="4692" y="12094"/>
                </a:cubicBezTo>
                <a:cubicBezTo>
                  <a:pt x="4839" y="12561"/>
                  <a:pt x="6473" y="15069"/>
                  <a:pt x="6527" y="15493"/>
                </a:cubicBezTo>
                <a:cubicBezTo>
                  <a:pt x="6688" y="17357"/>
                  <a:pt x="7279" y="18781"/>
                  <a:pt x="7641" y="19603"/>
                </a:cubicBezTo>
                <a:cubicBezTo>
                  <a:pt x="7668" y="19651"/>
                  <a:pt x="7723" y="19673"/>
                  <a:pt x="7763" y="19673"/>
                </a:cubicBezTo>
                <a:cubicBezTo>
                  <a:pt x="7790" y="19673"/>
                  <a:pt x="7857" y="19684"/>
                  <a:pt x="7951" y="19700"/>
                </a:cubicBezTo>
                <a:cubicBezTo>
                  <a:pt x="7965" y="20098"/>
                  <a:pt x="8258" y="20001"/>
                  <a:pt x="7775" y="20313"/>
                </a:cubicBezTo>
                <a:cubicBezTo>
                  <a:pt x="7494" y="20495"/>
                  <a:pt x="6838" y="20688"/>
                  <a:pt x="6891" y="21026"/>
                </a:cubicBezTo>
                <a:cubicBezTo>
                  <a:pt x="6905" y="21150"/>
                  <a:pt x="6973" y="21215"/>
                  <a:pt x="7214" y="21307"/>
                </a:cubicBezTo>
                <a:cubicBezTo>
                  <a:pt x="7536" y="21419"/>
                  <a:pt x="8649" y="21585"/>
                  <a:pt x="9694" y="21268"/>
                </a:cubicBezTo>
                <a:cubicBezTo>
                  <a:pt x="10231" y="21107"/>
                  <a:pt x="9893" y="20801"/>
                  <a:pt x="10000" y="20672"/>
                </a:cubicBezTo>
                <a:cubicBezTo>
                  <a:pt x="10148" y="20511"/>
                  <a:pt x="10348" y="20420"/>
                  <a:pt x="10214" y="20027"/>
                </a:cubicBezTo>
                <a:cubicBezTo>
                  <a:pt x="10187" y="19947"/>
                  <a:pt x="10096" y="19803"/>
                  <a:pt x="10042" y="19690"/>
                </a:cubicBezTo>
                <a:cubicBezTo>
                  <a:pt x="10176" y="19669"/>
                  <a:pt x="10281" y="19642"/>
                  <a:pt x="10281" y="19609"/>
                </a:cubicBezTo>
                <a:cubicBezTo>
                  <a:pt x="10294" y="19174"/>
                  <a:pt x="10309" y="18942"/>
                  <a:pt x="10268" y="18287"/>
                </a:cubicBezTo>
                <a:cubicBezTo>
                  <a:pt x="10228" y="17798"/>
                  <a:pt x="10243" y="17454"/>
                  <a:pt x="10176" y="16944"/>
                </a:cubicBezTo>
                <a:cubicBezTo>
                  <a:pt x="10109" y="16390"/>
                  <a:pt x="10015" y="16449"/>
                  <a:pt x="9908" y="15896"/>
                </a:cubicBezTo>
                <a:cubicBezTo>
                  <a:pt x="9868" y="15660"/>
                  <a:pt x="9825" y="15434"/>
                  <a:pt x="9879" y="15193"/>
                </a:cubicBezTo>
                <a:cubicBezTo>
                  <a:pt x="9892" y="15101"/>
                  <a:pt x="9987" y="14456"/>
                  <a:pt x="10000" y="14365"/>
                </a:cubicBezTo>
                <a:cubicBezTo>
                  <a:pt x="10027" y="13312"/>
                  <a:pt x="10097" y="12899"/>
                  <a:pt x="10231" y="11852"/>
                </a:cubicBezTo>
                <a:cubicBezTo>
                  <a:pt x="10257" y="11766"/>
                  <a:pt x="10376" y="11717"/>
                  <a:pt x="10469" y="11803"/>
                </a:cubicBezTo>
                <a:cubicBezTo>
                  <a:pt x="11207" y="12464"/>
                  <a:pt x="11555" y="12812"/>
                  <a:pt x="12145" y="13452"/>
                </a:cubicBezTo>
                <a:cubicBezTo>
                  <a:pt x="12615" y="13962"/>
                  <a:pt x="13770" y="15290"/>
                  <a:pt x="13851" y="15532"/>
                </a:cubicBezTo>
                <a:cubicBezTo>
                  <a:pt x="13985" y="15978"/>
                  <a:pt x="14184" y="16417"/>
                  <a:pt x="14345" y="16965"/>
                </a:cubicBezTo>
                <a:cubicBezTo>
                  <a:pt x="14640" y="17948"/>
                  <a:pt x="15661" y="19270"/>
                  <a:pt x="15795" y="19517"/>
                </a:cubicBezTo>
                <a:cubicBezTo>
                  <a:pt x="15822" y="19565"/>
                  <a:pt x="15834" y="19592"/>
                  <a:pt x="15874" y="19630"/>
                </a:cubicBezTo>
                <a:cubicBezTo>
                  <a:pt x="15888" y="19640"/>
                  <a:pt x="16007" y="19658"/>
                  <a:pt x="16168" y="19663"/>
                </a:cubicBezTo>
                <a:cubicBezTo>
                  <a:pt x="16221" y="19851"/>
                  <a:pt x="16234" y="20173"/>
                  <a:pt x="15912" y="20420"/>
                </a:cubicBezTo>
                <a:cubicBezTo>
                  <a:pt x="15631" y="20641"/>
                  <a:pt x="16113" y="20946"/>
                  <a:pt x="16113" y="20946"/>
                </a:cubicBezTo>
                <a:cubicBezTo>
                  <a:pt x="16408" y="21042"/>
                  <a:pt x="16743" y="21091"/>
                  <a:pt x="17186" y="21080"/>
                </a:cubicBezTo>
                <a:cubicBezTo>
                  <a:pt x="17615" y="21075"/>
                  <a:pt x="17884" y="21161"/>
                  <a:pt x="17978" y="21187"/>
                </a:cubicBezTo>
                <a:cubicBezTo>
                  <a:pt x="18031" y="21204"/>
                  <a:pt x="18057" y="21209"/>
                  <a:pt x="18057" y="21209"/>
                </a:cubicBezTo>
                <a:cubicBezTo>
                  <a:pt x="18057" y="21209"/>
                  <a:pt x="19373" y="21440"/>
                  <a:pt x="20848" y="21344"/>
                </a:cubicBezTo>
                <a:cubicBezTo>
                  <a:pt x="21478" y="21317"/>
                  <a:pt x="21546" y="21161"/>
                  <a:pt x="21104" y="20946"/>
                </a:cubicBezTo>
                <a:cubicBezTo>
                  <a:pt x="20447" y="20618"/>
                  <a:pt x="19682" y="20571"/>
                  <a:pt x="19361" y="20367"/>
                </a:cubicBezTo>
                <a:cubicBezTo>
                  <a:pt x="18771" y="19991"/>
                  <a:pt x="18409" y="19910"/>
                  <a:pt x="18288" y="19620"/>
                </a:cubicBezTo>
                <a:cubicBezTo>
                  <a:pt x="18449" y="19598"/>
                  <a:pt x="18543" y="19583"/>
                  <a:pt x="18543" y="19583"/>
                </a:cubicBezTo>
                <a:cubicBezTo>
                  <a:pt x="18543" y="19583"/>
                  <a:pt x="18461" y="19087"/>
                  <a:pt x="18368" y="18765"/>
                </a:cubicBezTo>
                <a:cubicBezTo>
                  <a:pt x="18126" y="17922"/>
                  <a:pt x="18046" y="17332"/>
                  <a:pt x="17965" y="16870"/>
                </a:cubicBezTo>
                <a:cubicBezTo>
                  <a:pt x="17831" y="16053"/>
                  <a:pt x="17360" y="15671"/>
                  <a:pt x="17253" y="15402"/>
                </a:cubicBezTo>
                <a:cubicBezTo>
                  <a:pt x="16851" y="14452"/>
                  <a:pt x="16690" y="14372"/>
                  <a:pt x="16449" y="13378"/>
                </a:cubicBezTo>
                <a:cubicBezTo>
                  <a:pt x="16408" y="13195"/>
                  <a:pt x="16221" y="11911"/>
                  <a:pt x="15912" y="11159"/>
                </a:cubicBezTo>
                <a:cubicBezTo>
                  <a:pt x="15738" y="10734"/>
                  <a:pt x="15405" y="10370"/>
                  <a:pt x="15137" y="9967"/>
                </a:cubicBezTo>
                <a:cubicBezTo>
                  <a:pt x="15218" y="10096"/>
                  <a:pt x="15269" y="9913"/>
                  <a:pt x="15564" y="9886"/>
                </a:cubicBezTo>
                <a:cubicBezTo>
                  <a:pt x="16208" y="9832"/>
                  <a:pt x="16476" y="9686"/>
                  <a:pt x="16838" y="9498"/>
                </a:cubicBezTo>
                <a:cubicBezTo>
                  <a:pt x="17723" y="9020"/>
                  <a:pt x="20312" y="7812"/>
                  <a:pt x="20714" y="7469"/>
                </a:cubicBezTo>
                <a:cubicBezTo>
                  <a:pt x="20888" y="7318"/>
                  <a:pt x="21195" y="7000"/>
                  <a:pt x="21208" y="6839"/>
                </a:cubicBezTo>
                <a:cubicBezTo>
                  <a:pt x="21222" y="6646"/>
                  <a:pt x="20727" y="6421"/>
                  <a:pt x="20580" y="6292"/>
                </a:cubicBezTo>
                <a:cubicBezTo>
                  <a:pt x="20379" y="6120"/>
                  <a:pt x="19881" y="5825"/>
                  <a:pt x="19599" y="5669"/>
                </a:cubicBezTo>
                <a:cubicBezTo>
                  <a:pt x="18889" y="5277"/>
                  <a:pt x="18528" y="5179"/>
                  <a:pt x="17496" y="4690"/>
                </a:cubicBezTo>
                <a:cubicBezTo>
                  <a:pt x="17335" y="4615"/>
                  <a:pt x="16586" y="4008"/>
                  <a:pt x="15862" y="3884"/>
                </a:cubicBezTo>
                <a:cubicBezTo>
                  <a:pt x="15192" y="3766"/>
                  <a:pt x="13968" y="3767"/>
                  <a:pt x="13968" y="3767"/>
                </a:cubicBezTo>
                <a:cubicBezTo>
                  <a:pt x="14116" y="3536"/>
                  <a:pt x="13620" y="3418"/>
                  <a:pt x="13620" y="3149"/>
                </a:cubicBezTo>
                <a:cubicBezTo>
                  <a:pt x="13620" y="2607"/>
                  <a:pt x="15057" y="2853"/>
                  <a:pt x="13729" y="1365"/>
                </a:cubicBezTo>
                <a:cubicBezTo>
                  <a:pt x="13595" y="1220"/>
                  <a:pt x="13324" y="554"/>
                  <a:pt x="12426" y="334"/>
                </a:cubicBezTo>
                <a:cubicBezTo>
                  <a:pt x="12305" y="302"/>
                  <a:pt x="12051" y="279"/>
                  <a:pt x="11957" y="236"/>
                </a:cubicBezTo>
                <a:cubicBezTo>
                  <a:pt x="11796" y="172"/>
                  <a:pt x="11555" y="87"/>
                  <a:pt x="11219" y="38"/>
                </a:cubicBezTo>
                <a:cubicBezTo>
                  <a:pt x="11126" y="25"/>
                  <a:pt x="10968" y="9"/>
                  <a:pt x="10767" y="3"/>
                </a:cubicBezTo>
                <a:close/>
                <a:moveTo>
                  <a:pt x="15514" y="5645"/>
                </a:moveTo>
                <a:cubicBezTo>
                  <a:pt x="15647" y="5640"/>
                  <a:pt x="15796" y="5665"/>
                  <a:pt x="15967" y="5723"/>
                </a:cubicBezTo>
                <a:cubicBezTo>
                  <a:pt x="16731" y="5981"/>
                  <a:pt x="18812" y="6904"/>
                  <a:pt x="18812" y="7022"/>
                </a:cubicBezTo>
                <a:cubicBezTo>
                  <a:pt x="18812" y="7113"/>
                  <a:pt x="18490" y="7365"/>
                  <a:pt x="17806" y="7838"/>
                </a:cubicBezTo>
                <a:cubicBezTo>
                  <a:pt x="17350" y="8155"/>
                  <a:pt x="16894" y="8365"/>
                  <a:pt x="16264" y="8763"/>
                </a:cubicBezTo>
                <a:cubicBezTo>
                  <a:pt x="16224" y="8790"/>
                  <a:pt x="15967" y="8972"/>
                  <a:pt x="15686" y="8961"/>
                </a:cubicBezTo>
                <a:cubicBezTo>
                  <a:pt x="15686" y="8961"/>
                  <a:pt x="15299" y="8919"/>
                  <a:pt x="14923" y="8817"/>
                </a:cubicBezTo>
                <a:cubicBezTo>
                  <a:pt x="14575" y="8720"/>
                  <a:pt x="14186" y="8736"/>
                  <a:pt x="14186" y="8758"/>
                </a:cubicBezTo>
                <a:cubicBezTo>
                  <a:pt x="14186" y="8763"/>
                  <a:pt x="13824" y="8521"/>
                  <a:pt x="13851" y="8021"/>
                </a:cubicBezTo>
                <a:cubicBezTo>
                  <a:pt x="13891" y="7054"/>
                  <a:pt x="14277" y="6722"/>
                  <a:pt x="14559" y="6340"/>
                </a:cubicBezTo>
                <a:cubicBezTo>
                  <a:pt x="14861" y="5938"/>
                  <a:pt x="15116" y="5661"/>
                  <a:pt x="15514" y="5645"/>
                </a:cubicBezTo>
                <a:close/>
                <a:moveTo>
                  <a:pt x="5395" y="5887"/>
                </a:moveTo>
                <a:cubicBezTo>
                  <a:pt x="5545" y="5876"/>
                  <a:pt x="5689" y="5902"/>
                  <a:pt x="5722" y="6028"/>
                </a:cubicBezTo>
                <a:cubicBezTo>
                  <a:pt x="5749" y="6120"/>
                  <a:pt x="5832" y="6280"/>
                  <a:pt x="5886" y="6414"/>
                </a:cubicBezTo>
                <a:cubicBezTo>
                  <a:pt x="6060" y="6844"/>
                  <a:pt x="6366" y="6931"/>
                  <a:pt x="6393" y="7210"/>
                </a:cubicBezTo>
                <a:cubicBezTo>
                  <a:pt x="6527" y="8430"/>
                  <a:pt x="5806" y="8382"/>
                  <a:pt x="5404" y="8919"/>
                </a:cubicBezTo>
                <a:cubicBezTo>
                  <a:pt x="5337" y="8903"/>
                  <a:pt x="4707" y="8988"/>
                  <a:pt x="4130" y="9095"/>
                </a:cubicBezTo>
                <a:cubicBezTo>
                  <a:pt x="3419" y="8778"/>
                  <a:pt x="3068" y="7651"/>
                  <a:pt x="2559" y="7281"/>
                </a:cubicBezTo>
                <a:cubicBezTo>
                  <a:pt x="2291" y="7082"/>
                  <a:pt x="3164" y="6834"/>
                  <a:pt x="3807" y="6544"/>
                </a:cubicBezTo>
                <a:cubicBezTo>
                  <a:pt x="4304" y="6323"/>
                  <a:pt x="4516" y="6228"/>
                  <a:pt x="5052" y="5964"/>
                </a:cubicBezTo>
                <a:cubicBezTo>
                  <a:pt x="5092" y="5946"/>
                  <a:pt x="5246" y="5898"/>
                  <a:pt x="5395" y="5887"/>
                </a:cubicBezTo>
                <a:close/>
              </a:path>
            </a:pathLst>
          </a:custGeom>
          <a:solidFill>
            <a:srgbClr val="FFD45C"/>
          </a:solidFill>
          <a:ln w="12700">
            <a:miter lim="400000"/>
          </a:ln>
          <a:effectLst>
            <a:outerShdw sx="100000" sy="100000" kx="0" ky="0" algn="b" rotWithShape="0" blurRad="25400" dist="25400" dir="2388334">
              <a:srgbClr val="000000">
                <a:alpha val="79310"/>
              </a:srgbClr>
            </a:outerShdw>
          </a:effectLst>
        </p:spPr>
        <p:txBody>
          <a:bodyPr lIns="50800" tIns="50800" rIns="50800" bIns="50800" anchor="ctr"/>
          <a:lstStyle/>
          <a:p>
            <a:pPr>
              <a:defRPr sz="2400">
                <a:solidFill>
                  <a:srgbClr val="FFFFFF"/>
                </a:solidFill>
              </a:defRPr>
            </a:pPr>
          </a:p>
        </p:txBody>
      </p:sp>
      <p:sp>
        <p:nvSpPr>
          <p:cNvPr id="606" name="Man"/>
          <p:cNvSpPr/>
          <p:nvPr/>
        </p:nvSpPr>
        <p:spPr>
          <a:xfrm>
            <a:off x="693549" y="3134753"/>
            <a:ext cx="593442" cy="1532064"/>
          </a:xfrm>
          <a:custGeom>
            <a:avLst/>
            <a:gdLst/>
            <a:ahLst/>
            <a:cxnLst>
              <a:cxn ang="0">
                <a:pos x="wd2" y="hd2"/>
              </a:cxn>
              <a:cxn ang="5400000">
                <a:pos x="wd2" y="hd2"/>
              </a:cxn>
              <a:cxn ang="10800000">
                <a:pos x="wd2" y="hd2"/>
              </a:cxn>
              <a:cxn ang="16200000">
                <a:pos x="wd2" y="hd2"/>
              </a:cxn>
            </a:cxnLst>
            <a:rect l="0" t="0" r="r" b="b"/>
            <a:pathLst>
              <a:path w="21470" h="21502" fill="norm" stroke="1"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FFD45C"/>
          </a:solidFill>
          <a:ln w="12700">
            <a:miter lim="400000"/>
          </a:ln>
          <a:effectLst>
            <a:outerShdw sx="100000" sy="100000" kx="0" ky="0" algn="b" rotWithShape="0" blurRad="25400" dist="25400" dir="2388334">
              <a:srgbClr val="000000">
                <a:alpha val="79310"/>
              </a:srgbClr>
            </a:outerShdw>
          </a:effectLst>
        </p:spPr>
        <p:txBody>
          <a:bodyPr lIns="50800" tIns="50800" rIns="50800" bIns="50800" anchor="ctr"/>
          <a:lstStyle/>
          <a:p>
            <a:pPr>
              <a:defRPr sz="2400">
                <a:solidFill>
                  <a:srgbClr val="FFFFFF"/>
                </a:solidFill>
              </a:defRPr>
            </a:pPr>
          </a:p>
        </p:txBody>
      </p:sp>
      <p:sp>
        <p:nvSpPr>
          <p:cNvPr id="607" name="Child at Play"/>
          <p:cNvSpPr/>
          <p:nvPr/>
        </p:nvSpPr>
        <p:spPr>
          <a:xfrm>
            <a:off x="2077491" y="7521402"/>
            <a:ext cx="495594" cy="672405"/>
          </a:xfrm>
          <a:custGeom>
            <a:avLst/>
            <a:gdLst/>
            <a:ahLst/>
            <a:cxnLst>
              <a:cxn ang="0">
                <a:pos x="wd2" y="hd2"/>
              </a:cxn>
              <a:cxn ang="5400000">
                <a:pos x="wd2" y="hd2"/>
              </a:cxn>
              <a:cxn ang="10800000">
                <a:pos x="wd2" y="hd2"/>
              </a:cxn>
              <a:cxn ang="16200000">
                <a:pos x="wd2" y="hd2"/>
              </a:cxn>
            </a:cxnLst>
            <a:rect l="0" t="0" r="r" b="b"/>
            <a:pathLst>
              <a:path w="21386" h="21580" fill="norm" stroke="1" extrusionOk="0">
                <a:moveTo>
                  <a:pt x="12654" y="1"/>
                </a:moveTo>
                <a:cubicBezTo>
                  <a:pt x="12170" y="-5"/>
                  <a:pt x="12012" y="52"/>
                  <a:pt x="12012" y="52"/>
                </a:cubicBezTo>
                <a:lnTo>
                  <a:pt x="11943" y="80"/>
                </a:lnTo>
                <a:cubicBezTo>
                  <a:pt x="11837" y="63"/>
                  <a:pt x="11641" y="46"/>
                  <a:pt x="11256" y="141"/>
                </a:cubicBezTo>
                <a:cubicBezTo>
                  <a:pt x="10863" y="259"/>
                  <a:pt x="9776" y="725"/>
                  <a:pt x="10033" y="2169"/>
                </a:cubicBezTo>
                <a:cubicBezTo>
                  <a:pt x="10162" y="2894"/>
                  <a:pt x="10621" y="3103"/>
                  <a:pt x="11074" y="3479"/>
                </a:cubicBezTo>
                <a:cubicBezTo>
                  <a:pt x="11278" y="3648"/>
                  <a:pt x="11369" y="3856"/>
                  <a:pt x="11369" y="3901"/>
                </a:cubicBezTo>
                <a:cubicBezTo>
                  <a:pt x="11362" y="4080"/>
                  <a:pt x="11332" y="4188"/>
                  <a:pt x="11294" y="4261"/>
                </a:cubicBezTo>
                <a:cubicBezTo>
                  <a:pt x="11165" y="4244"/>
                  <a:pt x="11082" y="4192"/>
                  <a:pt x="10923" y="4271"/>
                </a:cubicBezTo>
                <a:cubicBezTo>
                  <a:pt x="10908" y="4277"/>
                  <a:pt x="10856" y="4322"/>
                  <a:pt x="10803" y="4373"/>
                </a:cubicBezTo>
                <a:cubicBezTo>
                  <a:pt x="10621" y="4435"/>
                  <a:pt x="8906" y="5227"/>
                  <a:pt x="7290" y="6503"/>
                </a:cubicBezTo>
                <a:cubicBezTo>
                  <a:pt x="7282" y="6509"/>
                  <a:pt x="7282" y="6508"/>
                  <a:pt x="7282" y="6513"/>
                </a:cubicBezTo>
                <a:cubicBezTo>
                  <a:pt x="7260" y="6525"/>
                  <a:pt x="7245" y="6541"/>
                  <a:pt x="7245" y="6547"/>
                </a:cubicBezTo>
                <a:cubicBezTo>
                  <a:pt x="7177" y="6609"/>
                  <a:pt x="6503" y="7013"/>
                  <a:pt x="6466" y="7249"/>
                </a:cubicBezTo>
                <a:cubicBezTo>
                  <a:pt x="6435" y="7485"/>
                  <a:pt x="6595" y="8176"/>
                  <a:pt x="6791" y="8794"/>
                </a:cubicBezTo>
                <a:cubicBezTo>
                  <a:pt x="7026" y="9519"/>
                  <a:pt x="7463" y="10352"/>
                  <a:pt x="7441" y="10610"/>
                </a:cubicBezTo>
                <a:cubicBezTo>
                  <a:pt x="7433" y="10683"/>
                  <a:pt x="7312" y="10986"/>
                  <a:pt x="7372" y="11126"/>
                </a:cubicBezTo>
                <a:cubicBezTo>
                  <a:pt x="7486" y="11385"/>
                  <a:pt x="7843" y="11492"/>
                  <a:pt x="7835" y="11627"/>
                </a:cubicBezTo>
                <a:cubicBezTo>
                  <a:pt x="7820" y="11818"/>
                  <a:pt x="7901" y="11914"/>
                  <a:pt x="8014" y="11959"/>
                </a:cubicBezTo>
                <a:cubicBezTo>
                  <a:pt x="8007" y="12195"/>
                  <a:pt x="8007" y="12391"/>
                  <a:pt x="8007" y="12470"/>
                </a:cubicBezTo>
                <a:cubicBezTo>
                  <a:pt x="8015" y="12565"/>
                  <a:pt x="8037" y="13133"/>
                  <a:pt x="8014" y="13228"/>
                </a:cubicBezTo>
                <a:cubicBezTo>
                  <a:pt x="7818" y="14251"/>
                  <a:pt x="7221" y="14958"/>
                  <a:pt x="7183" y="15009"/>
                </a:cubicBezTo>
                <a:cubicBezTo>
                  <a:pt x="7146" y="15059"/>
                  <a:pt x="7078" y="15168"/>
                  <a:pt x="7101" y="15212"/>
                </a:cubicBezTo>
                <a:cubicBezTo>
                  <a:pt x="7154" y="15308"/>
                  <a:pt x="7327" y="15381"/>
                  <a:pt x="7478" y="15465"/>
                </a:cubicBezTo>
                <a:cubicBezTo>
                  <a:pt x="7539" y="15499"/>
                  <a:pt x="7646" y="15550"/>
                  <a:pt x="7766" y="15606"/>
                </a:cubicBezTo>
                <a:lnTo>
                  <a:pt x="7743" y="15667"/>
                </a:lnTo>
                <a:cubicBezTo>
                  <a:pt x="7728" y="15701"/>
                  <a:pt x="7691" y="15728"/>
                  <a:pt x="7646" y="15734"/>
                </a:cubicBezTo>
                <a:cubicBezTo>
                  <a:pt x="7072" y="15796"/>
                  <a:pt x="6535" y="15835"/>
                  <a:pt x="5833" y="16020"/>
                </a:cubicBezTo>
                <a:cubicBezTo>
                  <a:pt x="4548" y="16363"/>
                  <a:pt x="3966" y="16757"/>
                  <a:pt x="2629" y="17077"/>
                </a:cubicBezTo>
                <a:cubicBezTo>
                  <a:pt x="2606" y="17066"/>
                  <a:pt x="2584" y="17055"/>
                  <a:pt x="2553" y="17044"/>
                </a:cubicBezTo>
                <a:cubicBezTo>
                  <a:pt x="2508" y="17033"/>
                  <a:pt x="2440" y="17044"/>
                  <a:pt x="2440" y="17044"/>
                </a:cubicBezTo>
                <a:cubicBezTo>
                  <a:pt x="2228" y="16903"/>
                  <a:pt x="2161" y="16881"/>
                  <a:pt x="1829" y="16824"/>
                </a:cubicBezTo>
                <a:cubicBezTo>
                  <a:pt x="1564" y="16785"/>
                  <a:pt x="1283" y="16824"/>
                  <a:pt x="1283" y="16824"/>
                </a:cubicBezTo>
                <a:cubicBezTo>
                  <a:pt x="1124" y="16785"/>
                  <a:pt x="1005" y="16752"/>
                  <a:pt x="853" y="16791"/>
                </a:cubicBezTo>
                <a:cubicBezTo>
                  <a:pt x="612" y="16864"/>
                  <a:pt x="557" y="16942"/>
                  <a:pt x="497" y="17077"/>
                </a:cubicBezTo>
                <a:lnTo>
                  <a:pt x="317" y="17453"/>
                </a:lnTo>
                <a:cubicBezTo>
                  <a:pt x="257" y="17588"/>
                  <a:pt x="263" y="17728"/>
                  <a:pt x="339" y="17846"/>
                </a:cubicBezTo>
                <a:cubicBezTo>
                  <a:pt x="392" y="17964"/>
                  <a:pt x="437" y="18112"/>
                  <a:pt x="369" y="18303"/>
                </a:cubicBezTo>
                <a:cubicBezTo>
                  <a:pt x="301" y="18500"/>
                  <a:pt x="150" y="18442"/>
                  <a:pt x="29" y="18881"/>
                </a:cubicBezTo>
                <a:cubicBezTo>
                  <a:pt x="-99" y="19319"/>
                  <a:pt x="233" y="20005"/>
                  <a:pt x="263" y="20083"/>
                </a:cubicBezTo>
                <a:cubicBezTo>
                  <a:pt x="301" y="20162"/>
                  <a:pt x="565" y="20382"/>
                  <a:pt x="905" y="20270"/>
                </a:cubicBezTo>
                <a:cubicBezTo>
                  <a:pt x="1238" y="20157"/>
                  <a:pt x="1133" y="19785"/>
                  <a:pt x="1269" y="19476"/>
                </a:cubicBezTo>
                <a:cubicBezTo>
                  <a:pt x="1405" y="19167"/>
                  <a:pt x="1608" y="19060"/>
                  <a:pt x="1699" y="18853"/>
                </a:cubicBezTo>
                <a:cubicBezTo>
                  <a:pt x="1827" y="18577"/>
                  <a:pt x="2727" y="18365"/>
                  <a:pt x="2818" y="18106"/>
                </a:cubicBezTo>
                <a:cubicBezTo>
                  <a:pt x="3717" y="17898"/>
                  <a:pt x="5400" y="17678"/>
                  <a:pt x="6126" y="17537"/>
                </a:cubicBezTo>
                <a:cubicBezTo>
                  <a:pt x="6904" y="17391"/>
                  <a:pt x="8808" y="17016"/>
                  <a:pt x="8808" y="17016"/>
                </a:cubicBezTo>
                <a:cubicBezTo>
                  <a:pt x="8921" y="16993"/>
                  <a:pt x="9029" y="16954"/>
                  <a:pt x="9119" y="16909"/>
                </a:cubicBezTo>
                <a:cubicBezTo>
                  <a:pt x="9263" y="16841"/>
                  <a:pt x="9459" y="16628"/>
                  <a:pt x="9466" y="16622"/>
                </a:cubicBezTo>
                <a:lnTo>
                  <a:pt x="9752" y="16319"/>
                </a:lnTo>
                <a:cubicBezTo>
                  <a:pt x="9858" y="16347"/>
                  <a:pt x="10192" y="16240"/>
                  <a:pt x="10260" y="16155"/>
                </a:cubicBezTo>
                <a:cubicBezTo>
                  <a:pt x="10592" y="15734"/>
                  <a:pt x="11468" y="14549"/>
                  <a:pt x="11521" y="14487"/>
                </a:cubicBezTo>
                <a:cubicBezTo>
                  <a:pt x="11573" y="14431"/>
                  <a:pt x="11642" y="14357"/>
                  <a:pt x="11740" y="14419"/>
                </a:cubicBezTo>
                <a:cubicBezTo>
                  <a:pt x="11793" y="14452"/>
                  <a:pt x="12141" y="14712"/>
                  <a:pt x="12715" y="15162"/>
                </a:cubicBezTo>
                <a:cubicBezTo>
                  <a:pt x="13463" y="15752"/>
                  <a:pt x="14006" y="15959"/>
                  <a:pt x="14059" y="15982"/>
                </a:cubicBezTo>
                <a:cubicBezTo>
                  <a:pt x="14263" y="16060"/>
                  <a:pt x="14702" y="15505"/>
                  <a:pt x="14831" y="15353"/>
                </a:cubicBezTo>
                <a:lnTo>
                  <a:pt x="14861" y="15363"/>
                </a:lnTo>
                <a:cubicBezTo>
                  <a:pt x="14907" y="15380"/>
                  <a:pt x="14928" y="15419"/>
                  <a:pt x="14920" y="15453"/>
                </a:cubicBezTo>
                <a:cubicBezTo>
                  <a:pt x="14822" y="15846"/>
                  <a:pt x="14823" y="16437"/>
                  <a:pt x="15020" y="17039"/>
                </a:cubicBezTo>
                <a:cubicBezTo>
                  <a:pt x="15352" y="18033"/>
                  <a:pt x="16053" y="18713"/>
                  <a:pt x="16212" y="18921"/>
                </a:cubicBezTo>
                <a:cubicBezTo>
                  <a:pt x="16439" y="19213"/>
                  <a:pt x="16568" y="19657"/>
                  <a:pt x="16568" y="19657"/>
                </a:cubicBezTo>
                <a:cubicBezTo>
                  <a:pt x="16629" y="19859"/>
                  <a:pt x="16651" y="19982"/>
                  <a:pt x="16651" y="19971"/>
                </a:cubicBezTo>
                <a:cubicBezTo>
                  <a:pt x="16659" y="19982"/>
                  <a:pt x="16658" y="20006"/>
                  <a:pt x="16665" y="20017"/>
                </a:cubicBezTo>
                <a:cubicBezTo>
                  <a:pt x="16665" y="20028"/>
                  <a:pt x="16650" y="20028"/>
                  <a:pt x="16627" y="20050"/>
                </a:cubicBezTo>
                <a:cubicBezTo>
                  <a:pt x="16582" y="20078"/>
                  <a:pt x="16590" y="20111"/>
                  <a:pt x="16620" y="20178"/>
                </a:cubicBezTo>
                <a:cubicBezTo>
                  <a:pt x="16628" y="20190"/>
                  <a:pt x="16599" y="20207"/>
                  <a:pt x="16561" y="20280"/>
                </a:cubicBezTo>
                <a:cubicBezTo>
                  <a:pt x="16523" y="20353"/>
                  <a:pt x="16561" y="20668"/>
                  <a:pt x="16599" y="20809"/>
                </a:cubicBezTo>
                <a:cubicBezTo>
                  <a:pt x="16637" y="20932"/>
                  <a:pt x="16778" y="21134"/>
                  <a:pt x="16816" y="21184"/>
                </a:cubicBezTo>
                <a:cubicBezTo>
                  <a:pt x="16824" y="21190"/>
                  <a:pt x="16826" y="21202"/>
                  <a:pt x="16826" y="21207"/>
                </a:cubicBezTo>
                <a:cubicBezTo>
                  <a:pt x="16856" y="21331"/>
                  <a:pt x="16901" y="21437"/>
                  <a:pt x="17015" y="21499"/>
                </a:cubicBezTo>
                <a:cubicBezTo>
                  <a:pt x="17135" y="21566"/>
                  <a:pt x="17354" y="21595"/>
                  <a:pt x="17551" y="21573"/>
                </a:cubicBezTo>
                <a:lnTo>
                  <a:pt x="18025" y="21499"/>
                </a:lnTo>
                <a:cubicBezTo>
                  <a:pt x="18222" y="21471"/>
                  <a:pt x="18389" y="21386"/>
                  <a:pt x="18495" y="21274"/>
                </a:cubicBezTo>
                <a:cubicBezTo>
                  <a:pt x="18616" y="21178"/>
                  <a:pt x="18766" y="21066"/>
                  <a:pt x="19038" y="21016"/>
                </a:cubicBezTo>
                <a:cubicBezTo>
                  <a:pt x="19310" y="20960"/>
                  <a:pt x="19326" y="21090"/>
                  <a:pt x="19930" y="20944"/>
                </a:cubicBezTo>
                <a:cubicBezTo>
                  <a:pt x="20535" y="20798"/>
                  <a:pt x="21198" y="20219"/>
                  <a:pt x="21274" y="20157"/>
                </a:cubicBezTo>
                <a:cubicBezTo>
                  <a:pt x="21372" y="20118"/>
                  <a:pt x="21501" y="19820"/>
                  <a:pt x="21191" y="19652"/>
                </a:cubicBezTo>
                <a:cubicBezTo>
                  <a:pt x="20874" y="19483"/>
                  <a:pt x="20481" y="19747"/>
                  <a:pt x="20027" y="19820"/>
                </a:cubicBezTo>
                <a:cubicBezTo>
                  <a:pt x="19581" y="19888"/>
                  <a:pt x="19302" y="19781"/>
                  <a:pt x="19000" y="19764"/>
                </a:cubicBezTo>
                <a:cubicBezTo>
                  <a:pt x="18698" y="19753"/>
                  <a:pt x="18284" y="19567"/>
                  <a:pt x="18186" y="19539"/>
                </a:cubicBezTo>
                <a:cubicBezTo>
                  <a:pt x="18163" y="19528"/>
                  <a:pt x="18133" y="19527"/>
                  <a:pt x="18110" y="19527"/>
                </a:cubicBezTo>
                <a:cubicBezTo>
                  <a:pt x="18050" y="19527"/>
                  <a:pt x="18002" y="19499"/>
                  <a:pt x="17987" y="19460"/>
                </a:cubicBezTo>
                <a:cubicBezTo>
                  <a:pt x="17882" y="19067"/>
                  <a:pt x="17452" y="17460"/>
                  <a:pt x="17362" y="17156"/>
                </a:cubicBezTo>
                <a:cubicBezTo>
                  <a:pt x="17127" y="16386"/>
                  <a:pt x="16704" y="15514"/>
                  <a:pt x="16689" y="15430"/>
                </a:cubicBezTo>
                <a:cubicBezTo>
                  <a:pt x="16659" y="15262"/>
                  <a:pt x="16710" y="15077"/>
                  <a:pt x="16703" y="14881"/>
                </a:cubicBezTo>
                <a:cubicBezTo>
                  <a:pt x="16695" y="14813"/>
                  <a:pt x="16667" y="14521"/>
                  <a:pt x="16455" y="14370"/>
                </a:cubicBezTo>
                <a:lnTo>
                  <a:pt x="16349" y="14278"/>
                </a:lnTo>
                <a:cubicBezTo>
                  <a:pt x="16364" y="14233"/>
                  <a:pt x="16122" y="13919"/>
                  <a:pt x="16084" y="13880"/>
                </a:cubicBezTo>
                <a:cubicBezTo>
                  <a:pt x="15722" y="13526"/>
                  <a:pt x="15215" y="13094"/>
                  <a:pt x="14580" y="12600"/>
                </a:cubicBezTo>
                <a:cubicBezTo>
                  <a:pt x="14074" y="12206"/>
                  <a:pt x="13614" y="11885"/>
                  <a:pt x="13282" y="11660"/>
                </a:cubicBezTo>
                <a:cubicBezTo>
                  <a:pt x="13357" y="11632"/>
                  <a:pt x="13991" y="11515"/>
                  <a:pt x="14014" y="11425"/>
                </a:cubicBezTo>
                <a:cubicBezTo>
                  <a:pt x="14014" y="11425"/>
                  <a:pt x="14014" y="11199"/>
                  <a:pt x="14044" y="10227"/>
                </a:cubicBezTo>
                <a:cubicBezTo>
                  <a:pt x="14082" y="8974"/>
                  <a:pt x="14233" y="8575"/>
                  <a:pt x="14233" y="8575"/>
                </a:cubicBezTo>
                <a:cubicBezTo>
                  <a:pt x="14256" y="8496"/>
                  <a:pt x="14400" y="8481"/>
                  <a:pt x="14453" y="8554"/>
                </a:cubicBezTo>
                <a:lnTo>
                  <a:pt x="14543" y="8687"/>
                </a:lnTo>
                <a:cubicBezTo>
                  <a:pt x="14573" y="8732"/>
                  <a:pt x="14618" y="8778"/>
                  <a:pt x="14663" y="8812"/>
                </a:cubicBezTo>
                <a:cubicBezTo>
                  <a:pt x="14671" y="8818"/>
                  <a:pt x="14679" y="8829"/>
                  <a:pt x="14687" y="8840"/>
                </a:cubicBezTo>
                <a:cubicBezTo>
                  <a:pt x="14785" y="9026"/>
                  <a:pt x="15102" y="9121"/>
                  <a:pt x="15411" y="9065"/>
                </a:cubicBezTo>
                <a:cubicBezTo>
                  <a:pt x="15411" y="9065"/>
                  <a:pt x="16417" y="8930"/>
                  <a:pt x="17211" y="8789"/>
                </a:cubicBezTo>
                <a:cubicBezTo>
                  <a:pt x="17755" y="8694"/>
                  <a:pt x="18941" y="8418"/>
                  <a:pt x="19175" y="8368"/>
                </a:cubicBezTo>
                <a:cubicBezTo>
                  <a:pt x="19296" y="8323"/>
                  <a:pt x="19461" y="8345"/>
                  <a:pt x="19491" y="8345"/>
                </a:cubicBezTo>
                <a:cubicBezTo>
                  <a:pt x="19665" y="8345"/>
                  <a:pt x="19878" y="8316"/>
                  <a:pt x="19999" y="8294"/>
                </a:cubicBezTo>
                <a:cubicBezTo>
                  <a:pt x="19999" y="8294"/>
                  <a:pt x="20383" y="8205"/>
                  <a:pt x="20473" y="8171"/>
                </a:cubicBezTo>
                <a:cubicBezTo>
                  <a:pt x="20829" y="8076"/>
                  <a:pt x="20693" y="7857"/>
                  <a:pt x="20700" y="7655"/>
                </a:cubicBezTo>
                <a:cubicBezTo>
                  <a:pt x="20708" y="7458"/>
                  <a:pt x="20669" y="7300"/>
                  <a:pt x="20669" y="7300"/>
                </a:cubicBezTo>
                <a:cubicBezTo>
                  <a:pt x="20669" y="7300"/>
                  <a:pt x="20730" y="7137"/>
                  <a:pt x="20625" y="7047"/>
                </a:cubicBezTo>
                <a:cubicBezTo>
                  <a:pt x="20511" y="6952"/>
                  <a:pt x="19998" y="7081"/>
                  <a:pt x="19635" y="7126"/>
                </a:cubicBezTo>
                <a:cubicBezTo>
                  <a:pt x="19605" y="7138"/>
                  <a:pt x="19508" y="7160"/>
                  <a:pt x="19470" y="7160"/>
                </a:cubicBezTo>
                <a:cubicBezTo>
                  <a:pt x="19311" y="7154"/>
                  <a:pt x="19190" y="7170"/>
                  <a:pt x="19144" y="7254"/>
                </a:cubicBezTo>
                <a:cubicBezTo>
                  <a:pt x="19061" y="7316"/>
                  <a:pt x="19015" y="7575"/>
                  <a:pt x="18962" y="7620"/>
                </a:cubicBezTo>
                <a:cubicBezTo>
                  <a:pt x="18864" y="7743"/>
                  <a:pt x="18329" y="7728"/>
                  <a:pt x="17022" y="7801"/>
                </a:cubicBezTo>
                <a:cubicBezTo>
                  <a:pt x="16531" y="7823"/>
                  <a:pt x="16063" y="7834"/>
                  <a:pt x="15881" y="7839"/>
                </a:cubicBezTo>
                <a:cubicBezTo>
                  <a:pt x="15836" y="7839"/>
                  <a:pt x="15791" y="7823"/>
                  <a:pt x="15768" y="7795"/>
                </a:cubicBezTo>
                <a:lnTo>
                  <a:pt x="15397" y="7261"/>
                </a:lnTo>
                <a:cubicBezTo>
                  <a:pt x="15337" y="7132"/>
                  <a:pt x="15313" y="6907"/>
                  <a:pt x="14927" y="6222"/>
                </a:cubicBezTo>
                <a:cubicBezTo>
                  <a:pt x="14897" y="6177"/>
                  <a:pt x="14528" y="5181"/>
                  <a:pt x="14415" y="5030"/>
                </a:cubicBezTo>
                <a:cubicBezTo>
                  <a:pt x="14370" y="4973"/>
                  <a:pt x="14362" y="4883"/>
                  <a:pt x="14113" y="4726"/>
                </a:cubicBezTo>
                <a:cubicBezTo>
                  <a:pt x="13947" y="4625"/>
                  <a:pt x="13598" y="4608"/>
                  <a:pt x="13379" y="4614"/>
                </a:cubicBezTo>
                <a:cubicBezTo>
                  <a:pt x="13348" y="4546"/>
                  <a:pt x="13343" y="4469"/>
                  <a:pt x="13388" y="4424"/>
                </a:cubicBezTo>
                <a:cubicBezTo>
                  <a:pt x="13464" y="4345"/>
                  <a:pt x="13667" y="4389"/>
                  <a:pt x="13931" y="4417"/>
                </a:cubicBezTo>
                <a:cubicBezTo>
                  <a:pt x="14075" y="4434"/>
                  <a:pt x="14474" y="4452"/>
                  <a:pt x="14587" y="4429"/>
                </a:cubicBezTo>
                <a:cubicBezTo>
                  <a:pt x="14731" y="4401"/>
                  <a:pt x="14837" y="4311"/>
                  <a:pt x="14852" y="4227"/>
                </a:cubicBezTo>
                <a:cubicBezTo>
                  <a:pt x="14859" y="4171"/>
                  <a:pt x="14867" y="4098"/>
                  <a:pt x="14890" y="4059"/>
                </a:cubicBezTo>
                <a:cubicBezTo>
                  <a:pt x="14935" y="3986"/>
                  <a:pt x="15058" y="3957"/>
                  <a:pt x="15126" y="3946"/>
                </a:cubicBezTo>
                <a:cubicBezTo>
                  <a:pt x="15269" y="3924"/>
                  <a:pt x="15177" y="3799"/>
                  <a:pt x="15154" y="3760"/>
                </a:cubicBezTo>
                <a:cubicBezTo>
                  <a:pt x="15124" y="3715"/>
                  <a:pt x="15185" y="3704"/>
                  <a:pt x="15223" y="3681"/>
                </a:cubicBezTo>
                <a:cubicBezTo>
                  <a:pt x="15260" y="3664"/>
                  <a:pt x="15298" y="3631"/>
                  <a:pt x="15298" y="3592"/>
                </a:cubicBezTo>
                <a:cubicBezTo>
                  <a:pt x="15306" y="3558"/>
                  <a:pt x="15261" y="3552"/>
                  <a:pt x="15246" y="3456"/>
                </a:cubicBezTo>
                <a:cubicBezTo>
                  <a:pt x="15239" y="3411"/>
                  <a:pt x="15209" y="3350"/>
                  <a:pt x="15277" y="3339"/>
                </a:cubicBezTo>
                <a:cubicBezTo>
                  <a:pt x="15315" y="3333"/>
                  <a:pt x="15458" y="3311"/>
                  <a:pt x="15511" y="3216"/>
                </a:cubicBezTo>
                <a:cubicBezTo>
                  <a:pt x="15556" y="3120"/>
                  <a:pt x="15480" y="3025"/>
                  <a:pt x="15442" y="2991"/>
                </a:cubicBezTo>
                <a:cubicBezTo>
                  <a:pt x="15412" y="2963"/>
                  <a:pt x="15351" y="2894"/>
                  <a:pt x="15336" y="2872"/>
                </a:cubicBezTo>
                <a:cubicBezTo>
                  <a:pt x="15313" y="2849"/>
                  <a:pt x="15245" y="2794"/>
                  <a:pt x="15230" y="2766"/>
                </a:cubicBezTo>
                <a:cubicBezTo>
                  <a:pt x="15215" y="2744"/>
                  <a:pt x="15171" y="2664"/>
                  <a:pt x="15164" y="2619"/>
                </a:cubicBezTo>
                <a:cubicBezTo>
                  <a:pt x="15156" y="2574"/>
                  <a:pt x="15139" y="2558"/>
                  <a:pt x="15192" y="2468"/>
                </a:cubicBezTo>
                <a:cubicBezTo>
                  <a:pt x="15237" y="2378"/>
                  <a:pt x="15275" y="2327"/>
                  <a:pt x="15298" y="2276"/>
                </a:cubicBezTo>
                <a:cubicBezTo>
                  <a:pt x="15321" y="2231"/>
                  <a:pt x="15366" y="2108"/>
                  <a:pt x="15374" y="2023"/>
                </a:cubicBezTo>
                <a:cubicBezTo>
                  <a:pt x="15381" y="1945"/>
                  <a:pt x="15397" y="1838"/>
                  <a:pt x="15329" y="1658"/>
                </a:cubicBezTo>
                <a:cubicBezTo>
                  <a:pt x="15268" y="1507"/>
                  <a:pt x="15179" y="1422"/>
                  <a:pt x="15126" y="1377"/>
                </a:cubicBezTo>
                <a:cubicBezTo>
                  <a:pt x="15133" y="1372"/>
                  <a:pt x="15359" y="1175"/>
                  <a:pt x="15253" y="1035"/>
                </a:cubicBezTo>
                <a:cubicBezTo>
                  <a:pt x="15193" y="951"/>
                  <a:pt x="15058" y="765"/>
                  <a:pt x="14710" y="642"/>
                </a:cubicBezTo>
                <a:cubicBezTo>
                  <a:pt x="14272" y="484"/>
                  <a:pt x="14036" y="12"/>
                  <a:pt x="12654" y="1"/>
                </a:cubicBezTo>
                <a:close/>
                <a:moveTo>
                  <a:pt x="9242" y="7253"/>
                </a:moveTo>
                <a:cubicBezTo>
                  <a:pt x="9253" y="7258"/>
                  <a:pt x="9254" y="7271"/>
                  <a:pt x="9247" y="7283"/>
                </a:cubicBezTo>
                <a:cubicBezTo>
                  <a:pt x="9111" y="7569"/>
                  <a:pt x="9034" y="7743"/>
                  <a:pt x="8883" y="8182"/>
                </a:cubicBezTo>
                <a:cubicBezTo>
                  <a:pt x="8709" y="8710"/>
                  <a:pt x="8657" y="9526"/>
                  <a:pt x="8650" y="9987"/>
                </a:cubicBezTo>
                <a:cubicBezTo>
                  <a:pt x="8657" y="10088"/>
                  <a:pt x="8507" y="10412"/>
                  <a:pt x="8402" y="10373"/>
                </a:cubicBezTo>
                <a:cubicBezTo>
                  <a:pt x="8371" y="10328"/>
                  <a:pt x="8333" y="10284"/>
                  <a:pt x="8333" y="10273"/>
                </a:cubicBezTo>
                <a:cubicBezTo>
                  <a:pt x="8333" y="10222"/>
                  <a:pt x="8128" y="9610"/>
                  <a:pt x="8203" y="8840"/>
                </a:cubicBezTo>
                <a:cubicBezTo>
                  <a:pt x="8264" y="8289"/>
                  <a:pt x="8136" y="7879"/>
                  <a:pt x="8114" y="7727"/>
                </a:cubicBezTo>
                <a:cubicBezTo>
                  <a:pt x="8114" y="7721"/>
                  <a:pt x="8128" y="7699"/>
                  <a:pt x="8158" y="7671"/>
                </a:cubicBezTo>
                <a:cubicBezTo>
                  <a:pt x="8234" y="7755"/>
                  <a:pt x="8296" y="7817"/>
                  <a:pt x="8326" y="7839"/>
                </a:cubicBezTo>
                <a:cubicBezTo>
                  <a:pt x="8402" y="7912"/>
                  <a:pt x="8468" y="7844"/>
                  <a:pt x="8468" y="7844"/>
                </a:cubicBezTo>
                <a:cubicBezTo>
                  <a:pt x="8468" y="7844"/>
                  <a:pt x="9170" y="7289"/>
                  <a:pt x="9185" y="7272"/>
                </a:cubicBezTo>
                <a:cubicBezTo>
                  <a:pt x="9212" y="7250"/>
                  <a:pt x="9232" y="7247"/>
                  <a:pt x="9242" y="7253"/>
                </a:cubicBezTo>
                <a:close/>
              </a:path>
            </a:pathLst>
          </a:custGeom>
          <a:solidFill>
            <a:srgbClr val="FFD45C"/>
          </a:solidFill>
          <a:ln w="12700">
            <a:miter lim="400000"/>
          </a:ln>
          <a:effectLst>
            <a:outerShdw sx="100000" sy="100000" kx="0" ky="0" algn="b" rotWithShape="0" blurRad="25400" dist="25400" dir="2388334">
              <a:srgbClr val="000000">
                <a:alpha val="79310"/>
              </a:srgbClr>
            </a:outerShdw>
          </a:effectLst>
        </p:spPr>
        <p:txBody>
          <a:bodyPr lIns="50800" tIns="50800" rIns="50800" bIns="50800" anchor="ctr"/>
          <a:lstStyle/>
          <a:p>
            <a:pPr>
              <a:defRPr sz="2400">
                <a:solidFill>
                  <a:srgbClr val="FFFFFF"/>
                </a:solidFill>
              </a:defRPr>
            </a:pPr>
          </a:p>
        </p:txBody>
      </p:sp>
      <p:sp>
        <p:nvSpPr>
          <p:cNvPr id="608" name="Pedestrian Crossing"/>
          <p:cNvSpPr/>
          <p:nvPr/>
        </p:nvSpPr>
        <p:spPr>
          <a:xfrm>
            <a:off x="3684496" y="5417591"/>
            <a:ext cx="495595" cy="8150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429" y="0"/>
                </a:moveTo>
                <a:cubicBezTo>
                  <a:pt x="7736" y="0"/>
                  <a:pt x="7043" y="162"/>
                  <a:pt x="6514" y="483"/>
                </a:cubicBezTo>
                <a:cubicBezTo>
                  <a:pt x="5456" y="1127"/>
                  <a:pt x="5456" y="2169"/>
                  <a:pt x="6514" y="2812"/>
                </a:cubicBezTo>
                <a:cubicBezTo>
                  <a:pt x="7572" y="3455"/>
                  <a:pt x="9288" y="3455"/>
                  <a:pt x="10347" y="2812"/>
                </a:cubicBezTo>
                <a:cubicBezTo>
                  <a:pt x="11405" y="2169"/>
                  <a:pt x="11405" y="1127"/>
                  <a:pt x="10347" y="483"/>
                </a:cubicBezTo>
                <a:cubicBezTo>
                  <a:pt x="9817" y="162"/>
                  <a:pt x="9122" y="0"/>
                  <a:pt x="8429" y="0"/>
                </a:cubicBezTo>
                <a:close/>
                <a:moveTo>
                  <a:pt x="11172" y="3610"/>
                </a:moveTo>
                <a:cubicBezTo>
                  <a:pt x="9451" y="3587"/>
                  <a:pt x="7797" y="4202"/>
                  <a:pt x="7113" y="5239"/>
                </a:cubicBezTo>
                <a:lnTo>
                  <a:pt x="4935" y="8540"/>
                </a:lnTo>
                <a:lnTo>
                  <a:pt x="0" y="9903"/>
                </a:lnTo>
                <a:lnTo>
                  <a:pt x="873" y="11494"/>
                </a:lnTo>
                <a:lnTo>
                  <a:pt x="7304" y="9903"/>
                </a:lnTo>
                <a:lnTo>
                  <a:pt x="8429" y="8548"/>
                </a:lnTo>
                <a:lnTo>
                  <a:pt x="9641" y="11358"/>
                </a:lnTo>
                <a:lnTo>
                  <a:pt x="6509" y="14359"/>
                </a:lnTo>
                <a:lnTo>
                  <a:pt x="3312" y="21055"/>
                </a:lnTo>
                <a:lnTo>
                  <a:pt x="6472" y="21600"/>
                </a:lnTo>
                <a:lnTo>
                  <a:pt x="9787" y="16330"/>
                </a:lnTo>
                <a:lnTo>
                  <a:pt x="11519" y="15338"/>
                </a:lnTo>
                <a:lnTo>
                  <a:pt x="16964" y="21573"/>
                </a:lnTo>
                <a:lnTo>
                  <a:pt x="19876" y="20575"/>
                </a:lnTo>
                <a:lnTo>
                  <a:pt x="16012" y="15479"/>
                </a:lnTo>
                <a:lnTo>
                  <a:pt x="17155" y="10373"/>
                </a:lnTo>
                <a:lnTo>
                  <a:pt x="15077" y="6969"/>
                </a:lnTo>
                <a:lnTo>
                  <a:pt x="17558" y="7529"/>
                </a:lnTo>
                <a:lnTo>
                  <a:pt x="18848" y="11134"/>
                </a:lnTo>
                <a:lnTo>
                  <a:pt x="21600" y="11134"/>
                </a:lnTo>
                <a:lnTo>
                  <a:pt x="20133" y="5917"/>
                </a:lnTo>
                <a:lnTo>
                  <a:pt x="12883" y="3855"/>
                </a:lnTo>
                <a:cubicBezTo>
                  <a:pt x="12328" y="3697"/>
                  <a:pt x="11746" y="3618"/>
                  <a:pt x="11172" y="3610"/>
                </a:cubicBezTo>
                <a:close/>
              </a:path>
            </a:pathLst>
          </a:custGeom>
          <a:solidFill>
            <a:srgbClr val="FFD45C"/>
          </a:solidFill>
          <a:ln w="12700">
            <a:miter lim="400000"/>
          </a:ln>
          <a:effectLst>
            <a:outerShdw sx="100000" sy="100000" kx="0" ky="0" algn="b" rotWithShape="0" blurRad="25400" dist="25400" dir="2388334">
              <a:srgbClr val="000000">
                <a:alpha val="79310"/>
              </a:srgbClr>
            </a:outerShdw>
          </a:effectLst>
        </p:spPr>
        <p:txBody>
          <a:bodyPr lIns="50800" tIns="50800" rIns="50800" bIns="50800" anchor="ctr"/>
          <a:lstStyle/>
          <a:p>
            <a:pPr>
              <a:defRPr sz="2400">
                <a:solidFill>
                  <a:srgbClr val="FFFFFF"/>
                </a:solidFill>
              </a:defRPr>
            </a:pPr>
          </a:p>
        </p:txBody>
      </p:sp>
      <p:sp>
        <p:nvSpPr>
          <p:cNvPr id="609" name="Woman Walking"/>
          <p:cNvSpPr/>
          <p:nvPr/>
        </p:nvSpPr>
        <p:spPr>
          <a:xfrm>
            <a:off x="3214266" y="2344453"/>
            <a:ext cx="707491" cy="1530097"/>
          </a:xfrm>
          <a:custGeom>
            <a:avLst/>
            <a:gdLst/>
            <a:ahLst/>
            <a:cxnLst>
              <a:cxn ang="0">
                <a:pos x="wd2" y="hd2"/>
              </a:cxn>
              <a:cxn ang="5400000">
                <a:pos x="wd2" y="hd2"/>
              </a:cxn>
              <a:cxn ang="10800000">
                <a:pos x="wd2" y="hd2"/>
              </a:cxn>
              <a:cxn ang="16200000">
                <a:pos x="wd2" y="hd2"/>
              </a:cxn>
            </a:cxnLst>
            <a:rect l="0" t="0" r="r" b="b"/>
            <a:pathLst>
              <a:path w="21407" h="21576" fill="norm" stroke="1" extrusionOk="0">
                <a:moveTo>
                  <a:pt x="9897" y="1"/>
                </a:moveTo>
                <a:cubicBezTo>
                  <a:pt x="9630" y="7"/>
                  <a:pt x="9372" y="26"/>
                  <a:pt x="9182" y="69"/>
                </a:cubicBezTo>
                <a:cubicBezTo>
                  <a:pt x="9135" y="80"/>
                  <a:pt x="9054" y="84"/>
                  <a:pt x="9019" y="79"/>
                </a:cubicBezTo>
                <a:cubicBezTo>
                  <a:pt x="8811" y="30"/>
                  <a:pt x="8555" y="53"/>
                  <a:pt x="8347" y="96"/>
                </a:cubicBezTo>
                <a:cubicBezTo>
                  <a:pt x="8000" y="166"/>
                  <a:pt x="6312" y="580"/>
                  <a:pt x="5745" y="2041"/>
                </a:cubicBezTo>
                <a:cubicBezTo>
                  <a:pt x="5468" y="2763"/>
                  <a:pt x="5722" y="2892"/>
                  <a:pt x="5399" y="3258"/>
                </a:cubicBezTo>
                <a:cubicBezTo>
                  <a:pt x="5098" y="3603"/>
                  <a:pt x="4797" y="3938"/>
                  <a:pt x="4936" y="4396"/>
                </a:cubicBezTo>
                <a:cubicBezTo>
                  <a:pt x="5029" y="4698"/>
                  <a:pt x="5572" y="4957"/>
                  <a:pt x="5572" y="4962"/>
                </a:cubicBezTo>
                <a:cubicBezTo>
                  <a:pt x="4994" y="5501"/>
                  <a:pt x="4243" y="6928"/>
                  <a:pt x="4000" y="7424"/>
                </a:cubicBezTo>
                <a:cubicBezTo>
                  <a:pt x="3757" y="7920"/>
                  <a:pt x="3550" y="8372"/>
                  <a:pt x="3238" y="9988"/>
                </a:cubicBezTo>
                <a:cubicBezTo>
                  <a:pt x="3192" y="10247"/>
                  <a:pt x="3122" y="10431"/>
                  <a:pt x="3007" y="10630"/>
                </a:cubicBezTo>
                <a:cubicBezTo>
                  <a:pt x="2937" y="10732"/>
                  <a:pt x="2464" y="10899"/>
                  <a:pt x="2302" y="11066"/>
                </a:cubicBezTo>
                <a:cubicBezTo>
                  <a:pt x="2186" y="11179"/>
                  <a:pt x="2023" y="11524"/>
                  <a:pt x="1977" y="11708"/>
                </a:cubicBezTo>
                <a:cubicBezTo>
                  <a:pt x="1954" y="11815"/>
                  <a:pt x="1991" y="11853"/>
                  <a:pt x="2060" y="11950"/>
                </a:cubicBezTo>
                <a:cubicBezTo>
                  <a:pt x="2095" y="12004"/>
                  <a:pt x="2094" y="11993"/>
                  <a:pt x="2186" y="12031"/>
                </a:cubicBezTo>
                <a:cubicBezTo>
                  <a:pt x="2233" y="12053"/>
                  <a:pt x="2303" y="12032"/>
                  <a:pt x="2291" y="12048"/>
                </a:cubicBezTo>
                <a:cubicBezTo>
                  <a:pt x="2280" y="12075"/>
                  <a:pt x="2384" y="12224"/>
                  <a:pt x="2522" y="12230"/>
                </a:cubicBezTo>
                <a:cubicBezTo>
                  <a:pt x="2684" y="12235"/>
                  <a:pt x="2741" y="12241"/>
                  <a:pt x="2833" y="12305"/>
                </a:cubicBezTo>
                <a:cubicBezTo>
                  <a:pt x="3053" y="12446"/>
                  <a:pt x="3330" y="12467"/>
                  <a:pt x="3422" y="12381"/>
                </a:cubicBezTo>
                <a:cubicBezTo>
                  <a:pt x="3549" y="12263"/>
                  <a:pt x="3573" y="12149"/>
                  <a:pt x="3585" y="12139"/>
                </a:cubicBezTo>
                <a:cubicBezTo>
                  <a:pt x="3619" y="12085"/>
                  <a:pt x="3609" y="12075"/>
                  <a:pt x="3632" y="12102"/>
                </a:cubicBezTo>
                <a:cubicBezTo>
                  <a:pt x="3736" y="12247"/>
                  <a:pt x="3976" y="12317"/>
                  <a:pt x="4069" y="12193"/>
                </a:cubicBezTo>
                <a:cubicBezTo>
                  <a:pt x="4104" y="12139"/>
                  <a:pt x="4034" y="12144"/>
                  <a:pt x="4069" y="12053"/>
                </a:cubicBezTo>
                <a:cubicBezTo>
                  <a:pt x="4092" y="11977"/>
                  <a:pt x="4208" y="11740"/>
                  <a:pt x="4347" y="11438"/>
                </a:cubicBezTo>
                <a:cubicBezTo>
                  <a:pt x="4486" y="11142"/>
                  <a:pt x="4383" y="10895"/>
                  <a:pt x="4336" y="10674"/>
                </a:cubicBezTo>
                <a:cubicBezTo>
                  <a:pt x="4313" y="10571"/>
                  <a:pt x="4708" y="10005"/>
                  <a:pt x="4893" y="9719"/>
                </a:cubicBezTo>
                <a:cubicBezTo>
                  <a:pt x="5078" y="9433"/>
                  <a:pt x="5456" y="8588"/>
                  <a:pt x="5630" y="8195"/>
                </a:cubicBezTo>
                <a:cubicBezTo>
                  <a:pt x="5803" y="7796"/>
                  <a:pt x="6327" y="7425"/>
                  <a:pt x="6569" y="7198"/>
                </a:cubicBezTo>
                <a:cubicBezTo>
                  <a:pt x="6650" y="7408"/>
                  <a:pt x="6718" y="7806"/>
                  <a:pt x="6591" y="8210"/>
                </a:cubicBezTo>
                <a:cubicBezTo>
                  <a:pt x="6371" y="8911"/>
                  <a:pt x="5376" y="9639"/>
                  <a:pt x="5388" y="9628"/>
                </a:cubicBezTo>
                <a:lnTo>
                  <a:pt x="5482" y="9731"/>
                </a:lnTo>
                <a:cubicBezTo>
                  <a:pt x="5389" y="9865"/>
                  <a:pt x="5190" y="10053"/>
                  <a:pt x="5167" y="10307"/>
                </a:cubicBezTo>
                <a:cubicBezTo>
                  <a:pt x="5133" y="11007"/>
                  <a:pt x="5608" y="11481"/>
                  <a:pt x="5608" y="11573"/>
                </a:cubicBezTo>
                <a:cubicBezTo>
                  <a:pt x="5608" y="11697"/>
                  <a:pt x="5283" y="12462"/>
                  <a:pt x="5052" y="13243"/>
                </a:cubicBezTo>
                <a:cubicBezTo>
                  <a:pt x="4971" y="13534"/>
                  <a:pt x="4960" y="14849"/>
                  <a:pt x="4636" y="15291"/>
                </a:cubicBezTo>
                <a:cubicBezTo>
                  <a:pt x="4393" y="15636"/>
                  <a:pt x="3700" y="15793"/>
                  <a:pt x="3007" y="16763"/>
                </a:cubicBezTo>
                <a:cubicBezTo>
                  <a:pt x="2463" y="17528"/>
                  <a:pt x="982" y="19521"/>
                  <a:pt x="936" y="19602"/>
                </a:cubicBezTo>
                <a:cubicBezTo>
                  <a:pt x="913" y="19645"/>
                  <a:pt x="1077" y="19666"/>
                  <a:pt x="1077" y="19666"/>
                </a:cubicBezTo>
                <a:cubicBezTo>
                  <a:pt x="1042" y="19784"/>
                  <a:pt x="578" y="19952"/>
                  <a:pt x="416" y="20055"/>
                </a:cubicBezTo>
                <a:cubicBezTo>
                  <a:pt x="115" y="20243"/>
                  <a:pt x="94" y="20318"/>
                  <a:pt x="37" y="20469"/>
                </a:cubicBezTo>
                <a:cubicBezTo>
                  <a:pt x="-21" y="20609"/>
                  <a:pt x="-35" y="20674"/>
                  <a:pt x="185" y="20733"/>
                </a:cubicBezTo>
                <a:cubicBezTo>
                  <a:pt x="393" y="20792"/>
                  <a:pt x="1098" y="21019"/>
                  <a:pt x="1283" y="21003"/>
                </a:cubicBezTo>
                <a:cubicBezTo>
                  <a:pt x="1803" y="20959"/>
                  <a:pt x="2603" y="21370"/>
                  <a:pt x="3043" y="21477"/>
                </a:cubicBezTo>
                <a:cubicBezTo>
                  <a:pt x="3436" y="21596"/>
                  <a:pt x="3827" y="21573"/>
                  <a:pt x="4289" y="21573"/>
                </a:cubicBezTo>
                <a:cubicBezTo>
                  <a:pt x="4891" y="21579"/>
                  <a:pt x="5261" y="21573"/>
                  <a:pt x="5735" y="21573"/>
                </a:cubicBezTo>
                <a:cubicBezTo>
                  <a:pt x="6001" y="21573"/>
                  <a:pt x="6083" y="21488"/>
                  <a:pt x="5944" y="21380"/>
                </a:cubicBezTo>
                <a:cubicBezTo>
                  <a:pt x="5852" y="21304"/>
                  <a:pt x="4763" y="21084"/>
                  <a:pt x="4705" y="21073"/>
                </a:cubicBezTo>
                <a:cubicBezTo>
                  <a:pt x="4358" y="20960"/>
                  <a:pt x="3791" y="20555"/>
                  <a:pt x="3491" y="20415"/>
                </a:cubicBezTo>
                <a:cubicBezTo>
                  <a:pt x="3329" y="20345"/>
                  <a:pt x="3065" y="20253"/>
                  <a:pt x="2996" y="20146"/>
                </a:cubicBezTo>
                <a:cubicBezTo>
                  <a:pt x="2973" y="20119"/>
                  <a:pt x="3040" y="19947"/>
                  <a:pt x="3028" y="19947"/>
                </a:cubicBezTo>
                <a:cubicBezTo>
                  <a:pt x="3028" y="19947"/>
                  <a:pt x="3135" y="19974"/>
                  <a:pt x="3285" y="19947"/>
                </a:cubicBezTo>
                <a:cubicBezTo>
                  <a:pt x="3331" y="19941"/>
                  <a:pt x="3551" y="19688"/>
                  <a:pt x="3863" y="19435"/>
                </a:cubicBezTo>
                <a:cubicBezTo>
                  <a:pt x="4649" y="18788"/>
                  <a:pt x="4428" y="18918"/>
                  <a:pt x="5735" y="17706"/>
                </a:cubicBezTo>
                <a:cubicBezTo>
                  <a:pt x="6139" y="17328"/>
                  <a:pt x="7006" y="16644"/>
                  <a:pt x="7422" y="16283"/>
                </a:cubicBezTo>
                <a:cubicBezTo>
                  <a:pt x="7653" y="16083"/>
                  <a:pt x="8257" y="15334"/>
                  <a:pt x="8546" y="15027"/>
                </a:cubicBezTo>
                <a:cubicBezTo>
                  <a:pt x="8696" y="14865"/>
                  <a:pt x="9237" y="14116"/>
                  <a:pt x="9503" y="13567"/>
                </a:cubicBezTo>
                <a:cubicBezTo>
                  <a:pt x="9561" y="13453"/>
                  <a:pt x="9598" y="13539"/>
                  <a:pt x="9760" y="13658"/>
                </a:cubicBezTo>
                <a:cubicBezTo>
                  <a:pt x="9864" y="13733"/>
                  <a:pt x="11700" y="14838"/>
                  <a:pt x="12278" y="15399"/>
                </a:cubicBezTo>
                <a:cubicBezTo>
                  <a:pt x="12440" y="15555"/>
                  <a:pt x="12591" y="15716"/>
                  <a:pt x="12614" y="15889"/>
                </a:cubicBezTo>
                <a:cubicBezTo>
                  <a:pt x="12788" y="16869"/>
                  <a:pt x="12825" y="17452"/>
                  <a:pt x="13275" y="18012"/>
                </a:cubicBezTo>
                <a:cubicBezTo>
                  <a:pt x="13703" y="18551"/>
                  <a:pt x="14927" y="20200"/>
                  <a:pt x="14974" y="20243"/>
                </a:cubicBezTo>
                <a:cubicBezTo>
                  <a:pt x="15020" y="20286"/>
                  <a:pt x="15021" y="20357"/>
                  <a:pt x="15125" y="20346"/>
                </a:cubicBezTo>
                <a:cubicBezTo>
                  <a:pt x="15287" y="20330"/>
                  <a:pt x="15331" y="20319"/>
                  <a:pt x="15331" y="20319"/>
                </a:cubicBezTo>
                <a:cubicBezTo>
                  <a:pt x="15343" y="20341"/>
                  <a:pt x="15402" y="20475"/>
                  <a:pt x="15378" y="20674"/>
                </a:cubicBezTo>
                <a:cubicBezTo>
                  <a:pt x="15344" y="20874"/>
                  <a:pt x="15297" y="20944"/>
                  <a:pt x="15331" y="21127"/>
                </a:cubicBezTo>
                <a:cubicBezTo>
                  <a:pt x="15389" y="21413"/>
                  <a:pt x="15516" y="21461"/>
                  <a:pt x="15747" y="21568"/>
                </a:cubicBezTo>
                <a:cubicBezTo>
                  <a:pt x="15793" y="21585"/>
                  <a:pt x="16547" y="21536"/>
                  <a:pt x="16871" y="21515"/>
                </a:cubicBezTo>
                <a:cubicBezTo>
                  <a:pt x="16940" y="21509"/>
                  <a:pt x="17043" y="21418"/>
                  <a:pt x="17239" y="21407"/>
                </a:cubicBezTo>
                <a:cubicBezTo>
                  <a:pt x="17655" y="21385"/>
                  <a:pt x="18189" y="21440"/>
                  <a:pt x="19068" y="21343"/>
                </a:cubicBezTo>
                <a:cubicBezTo>
                  <a:pt x="20016" y="21235"/>
                  <a:pt x="20315" y="21180"/>
                  <a:pt x="20824" y="21062"/>
                </a:cubicBezTo>
                <a:cubicBezTo>
                  <a:pt x="21448" y="20884"/>
                  <a:pt x="21565" y="20680"/>
                  <a:pt x="21207" y="20615"/>
                </a:cubicBezTo>
                <a:cubicBezTo>
                  <a:pt x="21033" y="20583"/>
                  <a:pt x="20651" y="20631"/>
                  <a:pt x="20235" y="20615"/>
                </a:cubicBezTo>
                <a:cubicBezTo>
                  <a:pt x="19795" y="20594"/>
                  <a:pt x="18592" y="20502"/>
                  <a:pt x="18106" y="20427"/>
                </a:cubicBezTo>
                <a:cubicBezTo>
                  <a:pt x="17968" y="20405"/>
                  <a:pt x="17851" y="20400"/>
                  <a:pt x="17713" y="20319"/>
                </a:cubicBezTo>
                <a:cubicBezTo>
                  <a:pt x="17678" y="20297"/>
                  <a:pt x="17563" y="20243"/>
                  <a:pt x="17528" y="20221"/>
                </a:cubicBezTo>
                <a:cubicBezTo>
                  <a:pt x="17505" y="20205"/>
                  <a:pt x="17320" y="20049"/>
                  <a:pt x="17297" y="20028"/>
                </a:cubicBezTo>
                <a:cubicBezTo>
                  <a:pt x="17470" y="19995"/>
                  <a:pt x="17505" y="19984"/>
                  <a:pt x="17470" y="19925"/>
                </a:cubicBezTo>
                <a:cubicBezTo>
                  <a:pt x="17424" y="19833"/>
                  <a:pt x="16420" y="17203"/>
                  <a:pt x="15993" y="15894"/>
                </a:cubicBezTo>
                <a:cubicBezTo>
                  <a:pt x="15946" y="15737"/>
                  <a:pt x="15887" y="15577"/>
                  <a:pt x="15841" y="15426"/>
                </a:cubicBezTo>
                <a:cubicBezTo>
                  <a:pt x="15748" y="15092"/>
                  <a:pt x="15737" y="14854"/>
                  <a:pt x="15552" y="14574"/>
                </a:cubicBezTo>
                <a:cubicBezTo>
                  <a:pt x="15355" y="14272"/>
                  <a:pt x="14117" y="12597"/>
                  <a:pt x="12903" y="11320"/>
                </a:cubicBezTo>
                <a:cubicBezTo>
                  <a:pt x="12429" y="10825"/>
                  <a:pt x="11839" y="10457"/>
                  <a:pt x="11758" y="9724"/>
                </a:cubicBezTo>
                <a:cubicBezTo>
                  <a:pt x="11723" y="9390"/>
                  <a:pt x="11853" y="9057"/>
                  <a:pt x="11899" y="8901"/>
                </a:cubicBezTo>
                <a:cubicBezTo>
                  <a:pt x="11968" y="8669"/>
                  <a:pt x="12105" y="8389"/>
                  <a:pt x="12105" y="8389"/>
                </a:cubicBezTo>
                <a:cubicBezTo>
                  <a:pt x="12105" y="8389"/>
                  <a:pt x="12119" y="8502"/>
                  <a:pt x="12361" y="8609"/>
                </a:cubicBezTo>
                <a:cubicBezTo>
                  <a:pt x="12604" y="8717"/>
                  <a:pt x="12602" y="8711"/>
                  <a:pt x="12914" y="8835"/>
                </a:cubicBezTo>
                <a:cubicBezTo>
                  <a:pt x="13619" y="9126"/>
                  <a:pt x="16360" y="9865"/>
                  <a:pt x="16383" y="9956"/>
                </a:cubicBezTo>
                <a:cubicBezTo>
                  <a:pt x="16406" y="10053"/>
                  <a:pt x="16708" y="10259"/>
                  <a:pt x="17055" y="10382"/>
                </a:cubicBezTo>
                <a:cubicBezTo>
                  <a:pt x="17402" y="10501"/>
                  <a:pt x="17517" y="10516"/>
                  <a:pt x="17586" y="10581"/>
                </a:cubicBezTo>
                <a:cubicBezTo>
                  <a:pt x="17667" y="10673"/>
                  <a:pt x="18153" y="10711"/>
                  <a:pt x="18280" y="10728"/>
                </a:cubicBezTo>
                <a:cubicBezTo>
                  <a:pt x="18557" y="10760"/>
                  <a:pt x="18893" y="10489"/>
                  <a:pt x="19089" y="10478"/>
                </a:cubicBezTo>
                <a:cubicBezTo>
                  <a:pt x="19216" y="10468"/>
                  <a:pt x="19355" y="10398"/>
                  <a:pt x="19378" y="10253"/>
                </a:cubicBezTo>
                <a:cubicBezTo>
                  <a:pt x="19390" y="10167"/>
                  <a:pt x="19391" y="10000"/>
                  <a:pt x="19194" y="9929"/>
                </a:cubicBezTo>
                <a:cubicBezTo>
                  <a:pt x="18986" y="9859"/>
                  <a:pt x="18638" y="9736"/>
                  <a:pt x="18395" y="9704"/>
                </a:cubicBezTo>
                <a:cubicBezTo>
                  <a:pt x="18176" y="9672"/>
                  <a:pt x="17865" y="9649"/>
                  <a:pt x="17391" y="9535"/>
                </a:cubicBezTo>
                <a:cubicBezTo>
                  <a:pt x="17021" y="9444"/>
                  <a:pt x="16892" y="9390"/>
                  <a:pt x="16556" y="9207"/>
                </a:cubicBezTo>
                <a:cubicBezTo>
                  <a:pt x="14406" y="8065"/>
                  <a:pt x="13599" y="7769"/>
                  <a:pt x="13333" y="7688"/>
                </a:cubicBezTo>
                <a:cubicBezTo>
                  <a:pt x="13148" y="7634"/>
                  <a:pt x="12939" y="7472"/>
                  <a:pt x="12766" y="7272"/>
                </a:cubicBezTo>
                <a:cubicBezTo>
                  <a:pt x="12766" y="7251"/>
                  <a:pt x="12905" y="6724"/>
                  <a:pt x="13113" y="6476"/>
                </a:cubicBezTo>
                <a:cubicBezTo>
                  <a:pt x="13217" y="6347"/>
                  <a:pt x="13263" y="6120"/>
                  <a:pt x="13229" y="6018"/>
                </a:cubicBezTo>
                <a:cubicBezTo>
                  <a:pt x="13171" y="5856"/>
                  <a:pt x="13090" y="5743"/>
                  <a:pt x="12871" y="5619"/>
                </a:cubicBezTo>
                <a:cubicBezTo>
                  <a:pt x="12408" y="5371"/>
                  <a:pt x="12024" y="5118"/>
                  <a:pt x="11527" y="4881"/>
                </a:cubicBezTo>
                <a:cubicBezTo>
                  <a:pt x="11469" y="4854"/>
                  <a:pt x="11145" y="4606"/>
                  <a:pt x="11064" y="4504"/>
                </a:cubicBezTo>
                <a:cubicBezTo>
                  <a:pt x="10925" y="4332"/>
                  <a:pt x="10871" y="4142"/>
                  <a:pt x="10558" y="4007"/>
                </a:cubicBezTo>
                <a:cubicBezTo>
                  <a:pt x="10512" y="3986"/>
                  <a:pt x="10430" y="3921"/>
                  <a:pt x="10407" y="3894"/>
                </a:cubicBezTo>
                <a:cubicBezTo>
                  <a:pt x="10326" y="3771"/>
                  <a:pt x="10428" y="3619"/>
                  <a:pt x="10486" y="3500"/>
                </a:cubicBezTo>
                <a:cubicBezTo>
                  <a:pt x="10579" y="3306"/>
                  <a:pt x="10637" y="3254"/>
                  <a:pt x="10880" y="3130"/>
                </a:cubicBezTo>
                <a:cubicBezTo>
                  <a:pt x="10938" y="3098"/>
                  <a:pt x="11076" y="3065"/>
                  <a:pt x="11285" y="3076"/>
                </a:cubicBezTo>
                <a:cubicBezTo>
                  <a:pt x="11666" y="3098"/>
                  <a:pt x="11746" y="3119"/>
                  <a:pt x="12105" y="3086"/>
                </a:cubicBezTo>
                <a:cubicBezTo>
                  <a:pt x="12440" y="3059"/>
                  <a:pt x="12463" y="2898"/>
                  <a:pt x="12452" y="2817"/>
                </a:cubicBezTo>
                <a:cubicBezTo>
                  <a:pt x="12417" y="2634"/>
                  <a:pt x="12764" y="2704"/>
                  <a:pt x="12567" y="2520"/>
                </a:cubicBezTo>
                <a:cubicBezTo>
                  <a:pt x="12544" y="2499"/>
                  <a:pt x="12776" y="2504"/>
                  <a:pt x="12730" y="2391"/>
                </a:cubicBezTo>
                <a:cubicBezTo>
                  <a:pt x="12672" y="2245"/>
                  <a:pt x="12707" y="2187"/>
                  <a:pt x="12846" y="2165"/>
                </a:cubicBezTo>
                <a:cubicBezTo>
                  <a:pt x="13123" y="2122"/>
                  <a:pt x="13159" y="1997"/>
                  <a:pt x="13055" y="1938"/>
                </a:cubicBezTo>
                <a:cubicBezTo>
                  <a:pt x="12963" y="1889"/>
                  <a:pt x="12891" y="1847"/>
                  <a:pt x="12799" y="1798"/>
                </a:cubicBezTo>
                <a:cubicBezTo>
                  <a:pt x="12729" y="1766"/>
                  <a:pt x="12674" y="1723"/>
                  <a:pt x="12650" y="1680"/>
                </a:cubicBezTo>
                <a:cubicBezTo>
                  <a:pt x="12569" y="1519"/>
                  <a:pt x="12663" y="1336"/>
                  <a:pt x="12640" y="1163"/>
                </a:cubicBezTo>
                <a:cubicBezTo>
                  <a:pt x="12593" y="808"/>
                  <a:pt x="12419" y="726"/>
                  <a:pt x="12246" y="554"/>
                </a:cubicBezTo>
                <a:cubicBezTo>
                  <a:pt x="12246" y="489"/>
                  <a:pt x="12223" y="397"/>
                  <a:pt x="12177" y="370"/>
                </a:cubicBezTo>
                <a:cubicBezTo>
                  <a:pt x="11853" y="155"/>
                  <a:pt x="11229" y="42"/>
                  <a:pt x="10674" y="15"/>
                </a:cubicBezTo>
                <a:cubicBezTo>
                  <a:pt x="10443" y="4"/>
                  <a:pt x="10164" y="-4"/>
                  <a:pt x="9897" y="1"/>
                </a:cubicBezTo>
                <a:close/>
              </a:path>
            </a:pathLst>
          </a:custGeom>
          <a:solidFill>
            <a:srgbClr val="FFD45C"/>
          </a:solidFill>
          <a:ln w="12700">
            <a:miter lim="400000"/>
          </a:ln>
          <a:effectLst>
            <a:outerShdw sx="100000" sy="100000" kx="0" ky="0" algn="b" rotWithShape="0" blurRad="25400" dist="25400" dir="2388334">
              <a:srgbClr val="000000">
                <a:alpha val="79310"/>
              </a:srgbClr>
            </a:outerShdw>
          </a:effectLst>
        </p:spPr>
        <p:txBody>
          <a:bodyPr lIns="50800" tIns="50800" rIns="50800" bIns="50800" anchor="ctr"/>
          <a:lstStyle/>
          <a:p>
            <a:pPr>
              <a:defRPr sz="2400">
                <a:solidFill>
                  <a:srgbClr val="FFFFFF"/>
                </a:solidFill>
              </a:defRPr>
            </a:pPr>
          </a:p>
        </p:txBody>
      </p:sp>
      <p:sp>
        <p:nvSpPr>
          <p:cNvPr id="610" name="Worker"/>
          <p:cNvSpPr/>
          <p:nvPr/>
        </p:nvSpPr>
        <p:spPr>
          <a:xfrm>
            <a:off x="1152365" y="6680669"/>
            <a:ext cx="368504" cy="1124788"/>
          </a:xfrm>
          <a:custGeom>
            <a:avLst/>
            <a:gdLst/>
            <a:ahLst/>
            <a:cxnLst>
              <a:cxn ang="0">
                <a:pos x="wd2" y="hd2"/>
              </a:cxn>
              <a:cxn ang="5400000">
                <a:pos x="wd2" y="hd2"/>
              </a:cxn>
              <a:cxn ang="10800000">
                <a:pos x="wd2" y="hd2"/>
              </a:cxn>
              <a:cxn ang="16200000">
                <a:pos x="wd2" y="hd2"/>
              </a:cxn>
            </a:cxnLst>
            <a:rect l="0" t="0" r="r" b="b"/>
            <a:pathLst>
              <a:path w="21499" h="21477" fill="norm" stroke="1" extrusionOk="0">
                <a:moveTo>
                  <a:pt x="10482" y="4"/>
                </a:moveTo>
                <a:cubicBezTo>
                  <a:pt x="10034" y="12"/>
                  <a:pt x="8391" y="117"/>
                  <a:pt x="7657" y="494"/>
                </a:cubicBezTo>
                <a:cubicBezTo>
                  <a:pt x="6848" y="911"/>
                  <a:pt x="6805" y="1175"/>
                  <a:pt x="6965" y="1602"/>
                </a:cubicBezTo>
                <a:cubicBezTo>
                  <a:pt x="6986" y="1656"/>
                  <a:pt x="6943" y="1710"/>
                  <a:pt x="6847" y="1754"/>
                </a:cubicBezTo>
                <a:lnTo>
                  <a:pt x="6817" y="1769"/>
                </a:lnTo>
                <a:cubicBezTo>
                  <a:pt x="6710" y="1819"/>
                  <a:pt x="6673" y="1881"/>
                  <a:pt x="6709" y="1940"/>
                </a:cubicBezTo>
                <a:cubicBezTo>
                  <a:pt x="6726" y="1968"/>
                  <a:pt x="6808" y="1986"/>
                  <a:pt x="6894" y="1981"/>
                </a:cubicBezTo>
                <a:lnTo>
                  <a:pt x="7473" y="1944"/>
                </a:lnTo>
                <a:lnTo>
                  <a:pt x="7581" y="2118"/>
                </a:lnTo>
                <a:lnTo>
                  <a:pt x="7832" y="2103"/>
                </a:lnTo>
                <a:cubicBezTo>
                  <a:pt x="7743" y="2259"/>
                  <a:pt x="7638" y="2495"/>
                  <a:pt x="7698" y="2690"/>
                </a:cubicBezTo>
                <a:cubicBezTo>
                  <a:pt x="7809" y="3047"/>
                  <a:pt x="7636" y="3287"/>
                  <a:pt x="7370" y="3479"/>
                </a:cubicBezTo>
                <a:cubicBezTo>
                  <a:pt x="7088" y="3683"/>
                  <a:pt x="5823" y="3782"/>
                  <a:pt x="6212" y="4325"/>
                </a:cubicBezTo>
                <a:cubicBezTo>
                  <a:pt x="4592" y="4538"/>
                  <a:pt x="3452" y="5407"/>
                  <a:pt x="1941" y="6231"/>
                </a:cubicBezTo>
                <a:cubicBezTo>
                  <a:pt x="1754" y="6223"/>
                  <a:pt x="1529" y="6238"/>
                  <a:pt x="1362" y="6303"/>
                </a:cubicBezTo>
                <a:lnTo>
                  <a:pt x="721" y="6586"/>
                </a:lnTo>
                <a:cubicBezTo>
                  <a:pt x="618" y="6626"/>
                  <a:pt x="407" y="6753"/>
                  <a:pt x="572" y="6895"/>
                </a:cubicBezTo>
                <a:cubicBezTo>
                  <a:pt x="551" y="6904"/>
                  <a:pt x="357" y="7014"/>
                  <a:pt x="177" y="7118"/>
                </a:cubicBezTo>
                <a:cubicBezTo>
                  <a:pt x="-34" y="7241"/>
                  <a:pt x="-56" y="7388"/>
                  <a:pt x="111" y="7518"/>
                </a:cubicBezTo>
                <a:cubicBezTo>
                  <a:pt x="327" y="7686"/>
                  <a:pt x="668" y="7934"/>
                  <a:pt x="1090" y="8180"/>
                </a:cubicBezTo>
                <a:cubicBezTo>
                  <a:pt x="2003" y="8714"/>
                  <a:pt x="3229" y="9346"/>
                  <a:pt x="4105" y="9644"/>
                </a:cubicBezTo>
                <a:lnTo>
                  <a:pt x="4105" y="10365"/>
                </a:lnTo>
                <a:cubicBezTo>
                  <a:pt x="1836" y="10445"/>
                  <a:pt x="1003" y="11125"/>
                  <a:pt x="1003" y="11125"/>
                </a:cubicBezTo>
                <a:lnTo>
                  <a:pt x="1141" y="11154"/>
                </a:lnTo>
                <a:cubicBezTo>
                  <a:pt x="1141" y="11154"/>
                  <a:pt x="2132" y="10786"/>
                  <a:pt x="2638" y="10783"/>
                </a:cubicBezTo>
                <a:cubicBezTo>
                  <a:pt x="3291" y="10779"/>
                  <a:pt x="3382" y="11031"/>
                  <a:pt x="3382" y="11031"/>
                </a:cubicBezTo>
                <a:lnTo>
                  <a:pt x="3530" y="11033"/>
                </a:lnTo>
                <a:lnTo>
                  <a:pt x="3566" y="12038"/>
                </a:lnTo>
                <a:cubicBezTo>
                  <a:pt x="3470" y="12040"/>
                  <a:pt x="3395" y="12067"/>
                  <a:pt x="3397" y="12098"/>
                </a:cubicBezTo>
                <a:lnTo>
                  <a:pt x="3469" y="13414"/>
                </a:lnTo>
                <a:cubicBezTo>
                  <a:pt x="3469" y="13424"/>
                  <a:pt x="3464" y="13435"/>
                  <a:pt x="3464" y="13446"/>
                </a:cubicBezTo>
                <a:lnTo>
                  <a:pt x="3382" y="14216"/>
                </a:lnTo>
                <a:cubicBezTo>
                  <a:pt x="3375" y="14280"/>
                  <a:pt x="3535" y="14331"/>
                  <a:pt x="3730" y="14330"/>
                </a:cubicBezTo>
                <a:lnTo>
                  <a:pt x="4151" y="14328"/>
                </a:lnTo>
                <a:lnTo>
                  <a:pt x="4530" y="14326"/>
                </a:lnTo>
                <a:cubicBezTo>
                  <a:pt x="4724" y="14325"/>
                  <a:pt x="4881" y="14271"/>
                  <a:pt x="4868" y="14207"/>
                </a:cubicBezTo>
                <a:lnTo>
                  <a:pt x="4710" y="13414"/>
                </a:lnTo>
                <a:lnTo>
                  <a:pt x="4643" y="12103"/>
                </a:lnTo>
                <a:cubicBezTo>
                  <a:pt x="4700" y="12108"/>
                  <a:pt x="4756" y="12112"/>
                  <a:pt x="4817" y="12112"/>
                </a:cubicBezTo>
                <a:lnTo>
                  <a:pt x="5976" y="12112"/>
                </a:lnTo>
                <a:cubicBezTo>
                  <a:pt x="6536" y="13763"/>
                  <a:pt x="6792" y="14110"/>
                  <a:pt x="6750" y="14533"/>
                </a:cubicBezTo>
                <a:cubicBezTo>
                  <a:pt x="6690" y="15141"/>
                  <a:pt x="5987" y="15436"/>
                  <a:pt x="5545" y="15870"/>
                </a:cubicBezTo>
                <a:cubicBezTo>
                  <a:pt x="5143" y="16265"/>
                  <a:pt x="4985" y="16324"/>
                  <a:pt x="4740" y="16769"/>
                </a:cubicBezTo>
                <a:cubicBezTo>
                  <a:pt x="4190" y="17773"/>
                  <a:pt x="4340" y="18216"/>
                  <a:pt x="4340" y="19137"/>
                </a:cubicBezTo>
                <a:cubicBezTo>
                  <a:pt x="4199" y="19522"/>
                  <a:pt x="4274" y="19717"/>
                  <a:pt x="4274" y="19717"/>
                </a:cubicBezTo>
                <a:cubicBezTo>
                  <a:pt x="4368" y="19995"/>
                  <a:pt x="4617" y="19893"/>
                  <a:pt x="4535" y="19971"/>
                </a:cubicBezTo>
                <a:cubicBezTo>
                  <a:pt x="4269" y="20224"/>
                  <a:pt x="4429" y="20438"/>
                  <a:pt x="4340" y="20583"/>
                </a:cubicBezTo>
                <a:cubicBezTo>
                  <a:pt x="4240" y="20748"/>
                  <a:pt x="4364" y="20936"/>
                  <a:pt x="4340" y="20983"/>
                </a:cubicBezTo>
                <a:cubicBezTo>
                  <a:pt x="4340" y="20983"/>
                  <a:pt x="4384" y="21109"/>
                  <a:pt x="4740" y="21238"/>
                </a:cubicBezTo>
                <a:cubicBezTo>
                  <a:pt x="5157" y="21388"/>
                  <a:pt x="6901" y="21579"/>
                  <a:pt x="8616" y="21410"/>
                </a:cubicBezTo>
                <a:cubicBezTo>
                  <a:pt x="9573" y="21316"/>
                  <a:pt x="9262" y="21088"/>
                  <a:pt x="9262" y="20924"/>
                </a:cubicBezTo>
                <a:cubicBezTo>
                  <a:pt x="9262" y="20797"/>
                  <a:pt x="8777" y="20605"/>
                  <a:pt x="8729" y="20462"/>
                </a:cubicBezTo>
                <a:cubicBezTo>
                  <a:pt x="8662" y="20263"/>
                  <a:pt x="8662" y="20255"/>
                  <a:pt x="8452" y="20003"/>
                </a:cubicBezTo>
                <a:cubicBezTo>
                  <a:pt x="8358" y="19890"/>
                  <a:pt x="8447" y="19720"/>
                  <a:pt x="8673" y="19630"/>
                </a:cubicBezTo>
                <a:cubicBezTo>
                  <a:pt x="8793" y="19582"/>
                  <a:pt x="8893" y="19525"/>
                  <a:pt x="8893" y="19444"/>
                </a:cubicBezTo>
                <a:cubicBezTo>
                  <a:pt x="8893" y="19071"/>
                  <a:pt x="8716" y="18928"/>
                  <a:pt x="9231" y="17843"/>
                </a:cubicBezTo>
                <a:cubicBezTo>
                  <a:pt x="9398" y="17493"/>
                  <a:pt x="9563" y="17209"/>
                  <a:pt x="9831" y="16639"/>
                </a:cubicBezTo>
                <a:cubicBezTo>
                  <a:pt x="9933" y="16421"/>
                  <a:pt x="10283" y="15839"/>
                  <a:pt x="10503" y="15630"/>
                </a:cubicBezTo>
                <a:cubicBezTo>
                  <a:pt x="11512" y="14669"/>
                  <a:pt x="11887" y="13545"/>
                  <a:pt x="12148" y="12932"/>
                </a:cubicBezTo>
                <a:cubicBezTo>
                  <a:pt x="12172" y="12877"/>
                  <a:pt x="12414" y="12880"/>
                  <a:pt x="12430" y="12936"/>
                </a:cubicBezTo>
                <a:cubicBezTo>
                  <a:pt x="12780" y="14137"/>
                  <a:pt x="13727" y="15338"/>
                  <a:pt x="13281" y="16184"/>
                </a:cubicBezTo>
                <a:cubicBezTo>
                  <a:pt x="12690" y="17307"/>
                  <a:pt x="13044" y="19528"/>
                  <a:pt x="13158" y="19543"/>
                </a:cubicBezTo>
                <a:cubicBezTo>
                  <a:pt x="13176" y="19674"/>
                  <a:pt x="13757" y="19688"/>
                  <a:pt x="13620" y="19877"/>
                </a:cubicBezTo>
                <a:cubicBezTo>
                  <a:pt x="13329" y="20278"/>
                  <a:pt x="13681" y="20664"/>
                  <a:pt x="13681" y="20664"/>
                </a:cubicBezTo>
                <a:cubicBezTo>
                  <a:pt x="13681" y="20664"/>
                  <a:pt x="13666" y="20763"/>
                  <a:pt x="13656" y="20835"/>
                </a:cubicBezTo>
                <a:cubicBezTo>
                  <a:pt x="13649" y="20884"/>
                  <a:pt x="13740" y="20928"/>
                  <a:pt x="13881" y="20944"/>
                </a:cubicBezTo>
                <a:cubicBezTo>
                  <a:pt x="14272" y="20988"/>
                  <a:pt x="14917" y="20997"/>
                  <a:pt x="15691" y="21006"/>
                </a:cubicBezTo>
                <a:cubicBezTo>
                  <a:pt x="16612" y="21017"/>
                  <a:pt x="16505" y="21106"/>
                  <a:pt x="17911" y="21192"/>
                </a:cubicBezTo>
                <a:cubicBezTo>
                  <a:pt x="19317" y="21278"/>
                  <a:pt x="21435" y="21140"/>
                  <a:pt x="21489" y="21006"/>
                </a:cubicBezTo>
                <a:cubicBezTo>
                  <a:pt x="21544" y="20872"/>
                  <a:pt x="21403" y="20584"/>
                  <a:pt x="20510" y="20503"/>
                </a:cubicBezTo>
                <a:cubicBezTo>
                  <a:pt x="19862" y="20421"/>
                  <a:pt x="19211" y="20353"/>
                  <a:pt x="18890" y="20283"/>
                </a:cubicBezTo>
                <a:cubicBezTo>
                  <a:pt x="18569" y="20213"/>
                  <a:pt x="17923" y="19968"/>
                  <a:pt x="17537" y="19926"/>
                </a:cubicBezTo>
                <a:cubicBezTo>
                  <a:pt x="17436" y="19915"/>
                  <a:pt x="17738" y="19800"/>
                  <a:pt x="17655" y="19471"/>
                </a:cubicBezTo>
                <a:cubicBezTo>
                  <a:pt x="17565" y="19121"/>
                  <a:pt x="17504" y="18885"/>
                  <a:pt x="17403" y="17877"/>
                </a:cubicBezTo>
                <a:cubicBezTo>
                  <a:pt x="17380" y="17639"/>
                  <a:pt x="17098" y="16934"/>
                  <a:pt x="17701" y="15969"/>
                </a:cubicBezTo>
                <a:cubicBezTo>
                  <a:pt x="17936" y="15593"/>
                  <a:pt x="17842" y="14996"/>
                  <a:pt x="17906" y="14271"/>
                </a:cubicBezTo>
                <a:cubicBezTo>
                  <a:pt x="17989" y="13321"/>
                  <a:pt x="18057" y="12396"/>
                  <a:pt x="17588" y="11169"/>
                </a:cubicBezTo>
                <a:cubicBezTo>
                  <a:pt x="17224" y="10217"/>
                  <a:pt x="17134" y="9970"/>
                  <a:pt x="16655" y="9412"/>
                </a:cubicBezTo>
                <a:cubicBezTo>
                  <a:pt x="16766" y="9378"/>
                  <a:pt x="16824" y="9329"/>
                  <a:pt x="16804" y="9276"/>
                </a:cubicBezTo>
                <a:lnTo>
                  <a:pt x="16757" y="8801"/>
                </a:lnTo>
                <a:cubicBezTo>
                  <a:pt x="16757" y="8678"/>
                  <a:pt x="16332" y="8592"/>
                  <a:pt x="16076" y="8598"/>
                </a:cubicBezTo>
                <a:cubicBezTo>
                  <a:pt x="15789" y="8088"/>
                  <a:pt x="15665" y="7588"/>
                  <a:pt x="15860" y="7190"/>
                </a:cubicBezTo>
                <a:cubicBezTo>
                  <a:pt x="16004" y="6898"/>
                  <a:pt x="17124" y="6324"/>
                  <a:pt x="16563" y="5810"/>
                </a:cubicBezTo>
                <a:cubicBezTo>
                  <a:pt x="16060" y="5349"/>
                  <a:pt x="14538" y="4598"/>
                  <a:pt x="14086" y="4451"/>
                </a:cubicBezTo>
                <a:cubicBezTo>
                  <a:pt x="13990" y="4419"/>
                  <a:pt x="13854" y="4395"/>
                  <a:pt x="13702" y="4378"/>
                </a:cubicBezTo>
                <a:lnTo>
                  <a:pt x="13835" y="4375"/>
                </a:lnTo>
                <a:cubicBezTo>
                  <a:pt x="13835" y="4375"/>
                  <a:pt x="13193" y="4329"/>
                  <a:pt x="12979" y="4071"/>
                </a:cubicBezTo>
                <a:cubicBezTo>
                  <a:pt x="12827" y="3889"/>
                  <a:pt x="13287" y="3499"/>
                  <a:pt x="13502" y="3487"/>
                </a:cubicBezTo>
                <a:lnTo>
                  <a:pt x="14594" y="3481"/>
                </a:lnTo>
                <a:cubicBezTo>
                  <a:pt x="14898" y="3464"/>
                  <a:pt x="15186" y="3391"/>
                  <a:pt x="15230" y="3315"/>
                </a:cubicBezTo>
                <a:cubicBezTo>
                  <a:pt x="15299" y="3208"/>
                  <a:pt x="15225" y="3143"/>
                  <a:pt x="15281" y="3063"/>
                </a:cubicBezTo>
                <a:cubicBezTo>
                  <a:pt x="15452" y="2788"/>
                  <a:pt x="15312" y="2710"/>
                  <a:pt x="15353" y="2627"/>
                </a:cubicBezTo>
                <a:cubicBezTo>
                  <a:pt x="15820" y="2557"/>
                  <a:pt x="15884" y="2491"/>
                  <a:pt x="15794" y="2419"/>
                </a:cubicBezTo>
                <a:cubicBezTo>
                  <a:pt x="15727" y="2366"/>
                  <a:pt x="14872" y="2184"/>
                  <a:pt x="14866" y="2036"/>
                </a:cubicBezTo>
                <a:cubicBezTo>
                  <a:pt x="15026" y="1794"/>
                  <a:pt x="14994" y="1645"/>
                  <a:pt x="14871" y="1531"/>
                </a:cubicBezTo>
                <a:lnTo>
                  <a:pt x="15753" y="1482"/>
                </a:lnTo>
                <a:cubicBezTo>
                  <a:pt x="15870" y="1476"/>
                  <a:pt x="15910" y="1427"/>
                  <a:pt x="15819" y="1402"/>
                </a:cubicBezTo>
                <a:cubicBezTo>
                  <a:pt x="15690" y="1366"/>
                  <a:pt x="15532" y="1341"/>
                  <a:pt x="15363" y="1328"/>
                </a:cubicBezTo>
                <a:cubicBezTo>
                  <a:pt x="15144" y="1312"/>
                  <a:pt x="14898" y="1283"/>
                  <a:pt x="14804" y="1234"/>
                </a:cubicBezTo>
                <a:cubicBezTo>
                  <a:pt x="14643" y="1150"/>
                  <a:pt x="14402" y="722"/>
                  <a:pt x="13625" y="466"/>
                </a:cubicBezTo>
                <a:cubicBezTo>
                  <a:pt x="13071" y="283"/>
                  <a:pt x="12369" y="143"/>
                  <a:pt x="11856" y="153"/>
                </a:cubicBezTo>
                <a:cubicBezTo>
                  <a:pt x="11633" y="-21"/>
                  <a:pt x="10930" y="-4"/>
                  <a:pt x="10482" y="4"/>
                </a:cubicBezTo>
                <a:close/>
                <a:moveTo>
                  <a:pt x="5930" y="6548"/>
                </a:moveTo>
                <a:cubicBezTo>
                  <a:pt x="6039" y="6555"/>
                  <a:pt x="6140" y="6580"/>
                  <a:pt x="6186" y="6618"/>
                </a:cubicBezTo>
                <a:cubicBezTo>
                  <a:pt x="6367" y="6769"/>
                  <a:pt x="6586" y="7007"/>
                  <a:pt x="6806" y="7234"/>
                </a:cubicBezTo>
                <a:cubicBezTo>
                  <a:pt x="7264" y="7707"/>
                  <a:pt x="7616" y="7931"/>
                  <a:pt x="7370" y="8261"/>
                </a:cubicBezTo>
                <a:cubicBezTo>
                  <a:pt x="7183" y="8513"/>
                  <a:pt x="6811" y="8858"/>
                  <a:pt x="6811" y="8858"/>
                </a:cubicBezTo>
                <a:cubicBezTo>
                  <a:pt x="6133" y="8858"/>
                  <a:pt x="5842" y="8976"/>
                  <a:pt x="5807" y="8982"/>
                </a:cubicBezTo>
                <a:cubicBezTo>
                  <a:pt x="5454" y="9049"/>
                  <a:pt x="4889" y="9001"/>
                  <a:pt x="4628" y="8895"/>
                </a:cubicBezTo>
                <a:cubicBezTo>
                  <a:pt x="3966" y="8628"/>
                  <a:pt x="3934" y="8067"/>
                  <a:pt x="3541" y="7536"/>
                </a:cubicBezTo>
                <a:lnTo>
                  <a:pt x="4340" y="7206"/>
                </a:lnTo>
                <a:cubicBezTo>
                  <a:pt x="4497" y="7127"/>
                  <a:pt x="4533" y="7041"/>
                  <a:pt x="4479" y="6981"/>
                </a:cubicBezTo>
                <a:cubicBezTo>
                  <a:pt x="4980" y="6802"/>
                  <a:pt x="5361" y="6668"/>
                  <a:pt x="5612" y="6581"/>
                </a:cubicBezTo>
                <a:cubicBezTo>
                  <a:pt x="5699" y="6551"/>
                  <a:pt x="5820" y="6541"/>
                  <a:pt x="5930" y="6548"/>
                </a:cubicBezTo>
                <a:close/>
              </a:path>
            </a:pathLst>
          </a:custGeom>
          <a:solidFill>
            <a:srgbClr val="FFD45C"/>
          </a:solidFill>
          <a:ln w="12700">
            <a:miter lim="400000"/>
          </a:ln>
          <a:effectLst>
            <a:outerShdw sx="100000" sy="100000" kx="0" ky="0" algn="b" rotWithShape="0" blurRad="25400" dist="25400" dir="2388334">
              <a:srgbClr val="000000">
                <a:alpha val="79310"/>
              </a:srgbClr>
            </a:outerShdw>
          </a:effectLst>
        </p:spPr>
        <p:txBody>
          <a:bodyPr lIns="50800" tIns="50800" rIns="50800" bIns="50800" anchor="ctr"/>
          <a:lstStyle/>
          <a:p>
            <a:pPr>
              <a:defRPr sz="2400">
                <a:solidFill>
                  <a:srgbClr val="FFFFFF"/>
                </a:solidFill>
              </a:defRPr>
            </a:pPr>
          </a:p>
        </p:txBody>
      </p:sp>
      <p:sp>
        <p:nvSpPr>
          <p:cNvPr id="611" name="Worker"/>
          <p:cNvSpPr/>
          <p:nvPr/>
        </p:nvSpPr>
        <p:spPr>
          <a:xfrm>
            <a:off x="3258194" y="8198582"/>
            <a:ext cx="444446" cy="994341"/>
          </a:xfrm>
          <a:custGeom>
            <a:avLst/>
            <a:gdLst/>
            <a:ahLst/>
            <a:cxnLst>
              <a:cxn ang="0">
                <a:pos x="wd2" y="hd2"/>
              </a:cxn>
              <a:cxn ang="5400000">
                <a:pos x="wd2" y="hd2"/>
              </a:cxn>
              <a:cxn ang="10800000">
                <a:pos x="wd2" y="hd2"/>
              </a:cxn>
              <a:cxn ang="16200000">
                <a:pos x="wd2" y="hd2"/>
              </a:cxn>
            </a:cxnLst>
            <a:rect l="0" t="0" r="r" b="b"/>
            <a:pathLst>
              <a:path w="21537" h="21485" fill="norm" stroke="1" extrusionOk="0">
                <a:moveTo>
                  <a:pt x="10437" y="4"/>
                </a:moveTo>
                <a:cubicBezTo>
                  <a:pt x="10086" y="16"/>
                  <a:pt x="9890" y="53"/>
                  <a:pt x="9890" y="53"/>
                </a:cubicBezTo>
                <a:lnTo>
                  <a:pt x="9679" y="218"/>
                </a:lnTo>
                <a:cubicBezTo>
                  <a:pt x="9679" y="218"/>
                  <a:pt x="9475" y="209"/>
                  <a:pt x="9302" y="233"/>
                </a:cubicBezTo>
                <a:cubicBezTo>
                  <a:pt x="9123" y="277"/>
                  <a:pt x="8310" y="685"/>
                  <a:pt x="8077" y="979"/>
                </a:cubicBezTo>
                <a:cubicBezTo>
                  <a:pt x="7824" y="1007"/>
                  <a:pt x="6972" y="1066"/>
                  <a:pt x="6792" y="1100"/>
                </a:cubicBezTo>
                <a:cubicBezTo>
                  <a:pt x="6611" y="1134"/>
                  <a:pt x="6610" y="1188"/>
                  <a:pt x="6747" y="1207"/>
                </a:cubicBezTo>
                <a:cubicBezTo>
                  <a:pt x="6845" y="1222"/>
                  <a:pt x="7314" y="1289"/>
                  <a:pt x="7960" y="1382"/>
                </a:cubicBezTo>
                <a:lnTo>
                  <a:pt x="7768" y="1865"/>
                </a:lnTo>
                <a:cubicBezTo>
                  <a:pt x="7768" y="1865"/>
                  <a:pt x="7275" y="2061"/>
                  <a:pt x="7048" y="2209"/>
                </a:cubicBezTo>
                <a:cubicBezTo>
                  <a:pt x="6821" y="2357"/>
                  <a:pt x="7572" y="2389"/>
                  <a:pt x="7572" y="2389"/>
                </a:cubicBezTo>
                <a:cubicBezTo>
                  <a:pt x="7572" y="2389"/>
                  <a:pt x="7241" y="2949"/>
                  <a:pt x="7719" y="3113"/>
                </a:cubicBezTo>
                <a:cubicBezTo>
                  <a:pt x="7920" y="3182"/>
                  <a:pt x="8267" y="3252"/>
                  <a:pt x="8601" y="3308"/>
                </a:cubicBezTo>
                <a:cubicBezTo>
                  <a:pt x="8784" y="3339"/>
                  <a:pt x="8857" y="3435"/>
                  <a:pt x="8759" y="3510"/>
                </a:cubicBezTo>
                <a:cubicBezTo>
                  <a:pt x="8554" y="3667"/>
                  <a:pt x="8183" y="3908"/>
                  <a:pt x="7670" y="4063"/>
                </a:cubicBezTo>
                <a:cubicBezTo>
                  <a:pt x="6854" y="4309"/>
                  <a:pt x="6108" y="5696"/>
                  <a:pt x="6034" y="6631"/>
                </a:cubicBezTo>
                <a:cubicBezTo>
                  <a:pt x="5968" y="7473"/>
                  <a:pt x="5033" y="9443"/>
                  <a:pt x="5883" y="10219"/>
                </a:cubicBezTo>
                <a:cubicBezTo>
                  <a:pt x="5883" y="10220"/>
                  <a:pt x="5883" y="10221"/>
                  <a:pt x="5883" y="10221"/>
                </a:cubicBezTo>
                <a:cubicBezTo>
                  <a:pt x="5207" y="11118"/>
                  <a:pt x="5701" y="12224"/>
                  <a:pt x="4764" y="13705"/>
                </a:cubicBezTo>
                <a:cubicBezTo>
                  <a:pt x="3636" y="15488"/>
                  <a:pt x="3816" y="18602"/>
                  <a:pt x="3351" y="18952"/>
                </a:cubicBezTo>
                <a:cubicBezTo>
                  <a:pt x="3167" y="19090"/>
                  <a:pt x="3339" y="19405"/>
                  <a:pt x="3339" y="19406"/>
                </a:cubicBezTo>
                <a:cubicBezTo>
                  <a:pt x="3339" y="19406"/>
                  <a:pt x="2631" y="19652"/>
                  <a:pt x="1602" y="19882"/>
                </a:cubicBezTo>
                <a:cubicBezTo>
                  <a:pt x="1601" y="19882"/>
                  <a:pt x="1598" y="19882"/>
                  <a:pt x="1598" y="19882"/>
                </a:cubicBezTo>
                <a:cubicBezTo>
                  <a:pt x="73" y="19841"/>
                  <a:pt x="-63" y="20307"/>
                  <a:pt x="19" y="20574"/>
                </a:cubicBezTo>
                <a:cubicBezTo>
                  <a:pt x="46" y="20664"/>
                  <a:pt x="209" y="20734"/>
                  <a:pt x="411" y="20742"/>
                </a:cubicBezTo>
                <a:cubicBezTo>
                  <a:pt x="2676" y="20839"/>
                  <a:pt x="3841" y="20592"/>
                  <a:pt x="4278" y="20465"/>
                </a:cubicBezTo>
                <a:cubicBezTo>
                  <a:pt x="4366" y="20439"/>
                  <a:pt x="4482" y="20465"/>
                  <a:pt x="4485" y="20512"/>
                </a:cubicBezTo>
                <a:cubicBezTo>
                  <a:pt x="4488" y="20554"/>
                  <a:pt x="4556" y="20589"/>
                  <a:pt x="4651" y="20588"/>
                </a:cubicBezTo>
                <a:cubicBezTo>
                  <a:pt x="5744" y="20569"/>
                  <a:pt x="6439" y="20521"/>
                  <a:pt x="6852" y="20480"/>
                </a:cubicBezTo>
                <a:cubicBezTo>
                  <a:pt x="7148" y="20450"/>
                  <a:pt x="7357" y="20331"/>
                  <a:pt x="7353" y="20196"/>
                </a:cubicBezTo>
                <a:lnTo>
                  <a:pt x="7346" y="19841"/>
                </a:lnTo>
                <a:cubicBezTo>
                  <a:pt x="7344" y="19783"/>
                  <a:pt x="7387" y="19727"/>
                  <a:pt x="7467" y="19680"/>
                </a:cubicBezTo>
                <a:cubicBezTo>
                  <a:pt x="8229" y="19232"/>
                  <a:pt x="7793" y="18275"/>
                  <a:pt x="8073" y="16954"/>
                </a:cubicBezTo>
                <a:cubicBezTo>
                  <a:pt x="8368" y="15566"/>
                  <a:pt x="8492" y="15553"/>
                  <a:pt x="9570" y="13337"/>
                </a:cubicBezTo>
                <a:cubicBezTo>
                  <a:pt x="9573" y="13337"/>
                  <a:pt x="9574" y="13337"/>
                  <a:pt x="9577" y="13337"/>
                </a:cubicBezTo>
                <a:cubicBezTo>
                  <a:pt x="11043" y="14533"/>
                  <a:pt x="10440" y="15298"/>
                  <a:pt x="10636" y="15845"/>
                </a:cubicBezTo>
                <a:cubicBezTo>
                  <a:pt x="10833" y="16392"/>
                  <a:pt x="11668" y="17106"/>
                  <a:pt x="11680" y="18966"/>
                </a:cubicBezTo>
                <a:cubicBezTo>
                  <a:pt x="11704" y="20495"/>
                  <a:pt x="11735" y="19812"/>
                  <a:pt x="12137" y="20330"/>
                </a:cubicBezTo>
                <a:cubicBezTo>
                  <a:pt x="12010" y="20446"/>
                  <a:pt x="11786" y="20561"/>
                  <a:pt x="11386" y="20672"/>
                </a:cubicBezTo>
                <a:cubicBezTo>
                  <a:pt x="10646" y="20876"/>
                  <a:pt x="10719" y="21130"/>
                  <a:pt x="10783" y="21288"/>
                </a:cubicBezTo>
                <a:cubicBezTo>
                  <a:pt x="10807" y="21346"/>
                  <a:pt x="10902" y="21392"/>
                  <a:pt x="11028" y="21408"/>
                </a:cubicBezTo>
                <a:cubicBezTo>
                  <a:pt x="12524" y="21592"/>
                  <a:pt x="13471" y="21410"/>
                  <a:pt x="14010" y="21253"/>
                </a:cubicBezTo>
                <a:cubicBezTo>
                  <a:pt x="14574" y="21089"/>
                  <a:pt x="14673" y="20619"/>
                  <a:pt x="14967" y="20477"/>
                </a:cubicBezTo>
                <a:cubicBezTo>
                  <a:pt x="15134" y="20396"/>
                  <a:pt x="15145" y="20200"/>
                  <a:pt x="15122" y="20045"/>
                </a:cubicBezTo>
                <a:cubicBezTo>
                  <a:pt x="15124" y="20044"/>
                  <a:pt x="15127" y="20043"/>
                  <a:pt x="15129" y="20043"/>
                </a:cubicBezTo>
                <a:cubicBezTo>
                  <a:pt x="15725" y="19650"/>
                  <a:pt x="15043" y="19524"/>
                  <a:pt x="15126" y="17446"/>
                </a:cubicBezTo>
                <a:cubicBezTo>
                  <a:pt x="15379" y="14690"/>
                  <a:pt x="14303" y="14379"/>
                  <a:pt x="14651" y="12819"/>
                </a:cubicBezTo>
                <a:cubicBezTo>
                  <a:pt x="14666" y="12752"/>
                  <a:pt x="14679" y="12685"/>
                  <a:pt x="14692" y="12621"/>
                </a:cubicBezTo>
                <a:cubicBezTo>
                  <a:pt x="14707" y="12548"/>
                  <a:pt x="14841" y="12494"/>
                  <a:pt x="15005" y="12492"/>
                </a:cubicBezTo>
                <a:cubicBezTo>
                  <a:pt x="15481" y="12485"/>
                  <a:pt x="15952" y="12451"/>
                  <a:pt x="16313" y="12371"/>
                </a:cubicBezTo>
                <a:cubicBezTo>
                  <a:pt x="16447" y="12341"/>
                  <a:pt x="16604" y="12381"/>
                  <a:pt x="16622" y="12448"/>
                </a:cubicBezTo>
                <a:cubicBezTo>
                  <a:pt x="16706" y="12755"/>
                  <a:pt x="16876" y="13159"/>
                  <a:pt x="16961" y="13451"/>
                </a:cubicBezTo>
                <a:cubicBezTo>
                  <a:pt x="17064" y="13804"/>
                  <a:pt x="17105" y="14178"/>
                  <a:pt x="17119" y="14334"/>
                </a:cubicBezTo>
                <a:cubicBezTo>
                  <a:pt x="17123" y="14374"/>
                  <a:pt x="17207" y="14404"/>
                  <a:pt x="17297" y="14399"/>
                </a:cubicBezTo>
                <a:lnTo>
                  <a:pt x="17538" y="14386"/>
                </a:lnTo>
                <a:lnTo>
                  <a:pt x="18133" y="14350"/>
                </a:lnTo>
                <a:cubicBezTo>
                  <a:pt x="18223" y="14345"/>
                  <a:pt x="18285" y="14308"/>
                  <a:pt x="18265" y="14268"/>
                </a:cubicBezTo>
                <a:cubicBezTo>
                  <a:pt x="18190" y="14116"/>
                  <a:pt x="18017" y="13748"/>
                  <a:pt x="17915" y="13396"/>
                </a:cubicBezTo>
                <a:cubicBezTo>
                  <a:pt x="17789" y="12962"/>
                  <a:pt x="17698" y="12269"/>
                  <a:pt x="17508" y="12040"/>
                </a:cubicBezTo>
                <a:cubicBezTo>
                  <a:pt x="17484" y="12011"/>
                  <a:pt x="17413" y="11995"/>
                  <a:pt x="17346" y="11999"/>
                </a:cubicBezTo>
                <a:lnTo>
                  <a:pt x="17338" y="11999"/>
                </a:lnTo>
                <a:lnTo>
                  <a:pt x="17206" y="11542"/>
                </a:lnTo>
                <a:cubicBezTo>
                  <a:pt x="17207" y="11541"/>
                  <a:pt x="17209" y="11541"/>
                  <a:pt x="17210" y="11540"/>
                </a:cubicBezTo>
                <a:cubicBezTo>
                  <a:pt x="17340" y="11529"/>
                  <a:pt x="17463" y="11514"/>
                  <a:pt x="17560" y="11497"/>
                </a:cubicBezTo>
                <a:cubicBezTo>
                  <a:pt x="17561" y="11496"/>
                  <a:pt x="17560" y="11495"/>
                  <a:pt x="17560" y="11495"/>
                </a:cubicBezTo>
                <a:cubicBezTo>
                  <a:pt x="17538" y="11368"/>
                  <a:pt x="17479" y="11143"/>
                  <a:pt x="17478" y="11139"/>
                </a:cubicBezTo>
                <a:cubicBezTo>
                  <a:pt x="17473" y="11138"/>
                  <a:pt x="17368" y="11117"/>
                  <a:pt x="17168" y="11102"/>
                </a:cubicBezTo>
                <a:cubicBezTo>
                  <a:pt x="17167" y="11101"/>
                  <a:pt x="17166" y="11101"/>
                  <a:pt x="17165" y="11100"/>
                </a:cubicBezTo>
                <a:cubicBezTo>
                  <a:pt x="17189" y="11034"/>
                  <a:pt x="17276" y="10886"/>
                  <a:pt x="17583" y="10868"/>
                </a:cubicBezTo>
                <a:cubicBezTo>
                  <a:pt x="17963" y="10846"/>
                  <a:pt x="18338" y="11016"/>
                  <a:pt x="18733" y="11129"/>
                </a:cubicBezTo>
                <a:cubicBezTo>
                  <a:pt x="18776" y="11141"/>
                  <a:pt x="18825" y="11121"/>
                  <a:pt x="18804" y="11100"/>
                </a:cubicBezTo>
                <a:cubicBezTo>
                  <a:pt x="18519" y="10819"/>
                  <a:pt x="18080" y="10648"/>
                  <a:pt x="17602" y="10550"/>
                </a:cubicBezTo>
                <a:cubicBezTo>
                  <a:pt x="17601" y="10550"/>
                  <a:pt x="17599" y="10549"/>
                  <a:pt x="17598" y="10549"/>
                </a:cubicBezTo>
                <a:cubicBezTo>
                  <a:pt x="17663" y="10303"/>
                  <a:pt x="17464" y="9517"/>
                  <a:pt x="18103" y="9308"/>
                </a:cubicBezTo>
                <a:cubicBezTo>
                  <a:pt x="18839" y="9068"/>
                  <a:pt x="21537" y="7448"/>
                  <a:pt x="21537" y="7251"/>
                </a:cubicBezTo>
                <a:cubicBezTo>
                  <a:pt x="21537" y="7054"/>
                  <a:pt x="20229" y="6631"/>
                  <a:pt x="20229" y="6631"/>
                </a:cubicBezTo>
                <a:cubicBezTo>
                  <a:pt x="20294" y="6574"/>
                  <a:pt x="20326" y="6523"/>
                  <a:pt x="20312" y="6485"/>
                </a:cubicBezTo>
                <a:cubicBezTo>
                  <a:pt x="20214" y="6223"/>
                  <a:pt x="19626" y="5918"/>
                  <a:pt x="19185" y="5939"/>
                </a:cubicBezTo>
                <a:cubicBezTo>
                  <a:pt x="19184" y="5938"/>
                  <a:pt x="19182" y="5939"/>
                  <a:pt x="19181" y="5939"/>
                </a:cubicBezTo>
                <a:cubicBezTo>
                  <a:pt x="18797" y="5597"/>
                  <a:pt x="15642" y="4020"/>
                  <a:pt x="14183" y="3607"/>
                </a:cubicBezTo>
                <a:cubicBezTo>
                  <a:pt x="14143" y="3594"/>
                  <a:pt x="14102" y="3582"/>
                  <a:pt x="14059" y="3574"/>
                </a:cubicBezTo>
                <a:cubicBezTo>
                  <a:pt x="13624" y="3489"/>
                  <a:pt x="13317" y="3433"/>
                  <a:pt x="13052" y="3397"/>
                </a:cubicBezTo>
                <a:cubicBezTo>
                  <a:pt x="12797" y="3363"/>
                  <a:pt x="12583" y="3286"/>
                  <a:pt x="12461" y="3181"/>
                </a:cubicBezTo>
                <a:cubicBezTo>
                  <a:pt x="12456" y="3177"/>
                  <a:pt x="12450" y="3173"/>
                  <a:pt x="12446" y="3169"/>
                </a:cubicBezTo>
                <a:cubicBezTo>
                  <a:pt x="12303" y="3044"/>
                  <a:pt x="12309" y="2897"/>
                  <a:pt x="12453" y="2772"/>
                </a:cubicBezTo>
                <a:cubicBezTo>
                  <a:pt x="12690" y="2568"/>
                  <a:pt x="12917" y="2300"/>
                  <a:pt x="13056" y="2118"/>
                </a:cubicBezTo>
                <a:cubicBezTo>
                  <a:pt x="13339" y="2159"/>
                  <a:pt x="13522" y="2185"/>
                  <a:pt x="13558" y="2191"/>
                </a:cubicBezTo>
                <a:cubicBezTo>
                  <a:pt x="13853" y="2237"/>
                  <a:pt x="13802" y="2072"/>
                  <a:pt x="13633" y="1918"/>
                </a:cubicBezTo>
                <a:cubicBezTo>
                  <a:pt x="14292" y="1088"/>
                  <a:pt x="13130" y="295"/>
                  <a:pt x="11903" y="102"/>
                </a:cubicBezTo>
                <a:cubicBezTo>
                  <a:pt x="11289" y="5"/>
                  <a:pt x="10787" y="-8"/>
                  <a:pt x="10437" y="4"/>
                </a:cubicBezTo>
                <a:close/>
                <a:moveTo>
                  <a:pt x="15977" y="6797"/>
                </a:moveTo>
                <a:cubicBezTo>
                  <a:pt x="16042" y="6794"/>
                  <a:pt x="16114" y="6797"/>
                  <a:pt x="16181" y="6809"/>
                </a:cubicBezTo>
                <a:cubicBezTo>
                  <a:pt x="16554" y="6879"/>
                  <a:pt x="16803" y="7031"/>
                  <a:pt x="16773" y="7075"/>
                </a:cubicBezTo>
                <a:cubicBezTo>
                  <a:pt x="16657" y="7240"/>
                  <a:pt x="17224" y="7430"/>
                  <a:pt x="17756" y="7512"/>
                </a:cubicBezTo>
                <a:cubicBezTo>
                  <a:pt x="17915" y="7536"/>
                  <a:pt x="18004" y="7610"/>
                  <a:pt x="17952" y="7681"/>
                </a:cubicBezTo>
                <a:cubicBezTo>
                  <a:pt x="17631" y="8127"/>
                  <a:pt x="17150" y="8671"/>
                  <a:pt x="17018" y="8819"/>
                </a:cubicBezTo>
                <a:cubicBezTo>
                  <a:pt x="16985" y="8843"/>
                  <a:pt x="16953" y="8866"/>
                  <a:pt x="16920" y="8890"/>
                </a:cubicBezTo>
                <a:lnTo>
                  <a:pt x="15687" y="9497"/>
                </a:lnTo>
                <a:cubicBezTo>
                  <a:pt x="15651" y="9514"/>
                  <a:pt x="15602" y="9525"/>
                  <a:pt x="15548" y="9527"/>
                </a:cubicBezTo>
                <a:cubicBezTo>
                  <a:pt x="15314" y="9533"/>
                  <a:pt x="15076" y="9544"/>
                  <a:pt x="14865" y="9554"/>
                </a:cubicBezTo>
                <a:cubicBezTo>
                  <a:pt x="14715" y="9561"/>
                  <a:pt x="14597" y="9497"/>
                  <a:pt x="14643" y="9433"/>
                </a:cubicBezTo>
                <a:cubicBezTo>
                  <a:pt x="15029" y="8890"/>
                  <a:pt x="15784" y="7709"/>
                  <a:pt x="15642" y="6982"/>
                </a:cubicBezTo>
                <a:cubicBezTo>
                  <a:pt x="15623" y="6885"/>
                  <a:pt x="15783" y="6809"/>
                  <a:pt x="15977" y="6797"/>
                </a:cubicBezTo>
                <a:close/>
              </a:path>
            </a:pathLst>
          </a:custGeom>
          <a:solidFill>
            <a:srgbClr val="FFD45C"/>
          </a:solidFill>
          <a:ln w="12700">
            <a:miter lim="400000"/>
          </a:ln>
          <a:effectLst>
            <a:outerShdw sx="100000" sy="100000" kx="0" ky="0" algn="b" rotWithShape="0" blurRad="25400" dist="25400" dir="2388334">
              <a:srgbClr val="000000">
                <a:alpha val="79310"/>
              </a:srgbClr>
            </a:outerShdw>
          </a:effectLst>
        </p:spPr>
        <p:txBody>
          <a:bodyPr lIns="50800" tIns="50800" rIns="50800" bIns="50800" anchor="ctr"/>
          <a:lstStyle/>
          <a:p>
            <a:pPr>
              <a:defRPr sz="2400">
                <a:solidFill>
                  <a:srgbClr val="FFFFFF"/>
                </a:solidFill>
              </a:defRPr>
            </a:pPr>
          </a:p>
        </p:txBody>
      </p:sp>
      <p:sp>
        <p:nvSpPr>
          <p:cNvPr id="612" name="Female"/>
          <p:cNvSpPr/>
          <p:nvPr/>
        </p:nvSpPr>
        <p:spPr>
          <a:xfrm flipH="1">
            <a:off x="9894879" y="3763978"/>
            <a:ext cx="368504" cy="815071"/>
          </a:xfrm>
          <a:custGeom>
            <a:avLst/>
            <a:gdLst/>
            <a:ahLst/>
            <a:cxnLst>
              <a:cxn ang="0">
                <a:pos x="wd2" y="hd2"/>
              </a:cxn>
              <a:cxn ang="5400000">
                <a:pos x="wd2" y="hd2"/>
              </a:cxn>
              <a:cxn ang="10800000">
                <a:pos x="wd2" y="hd2"/>
              </a:cxn>
              <a:cxn ang="16200000">
                <a:pos x="wd2" y="hd2"/>
              </a:cxn>
            </a:cxnLst>
            <a:rect l="0" t="0" r="r" b="b"/>
            <a:pathLst>
              <a:path w="21297" h="21600" fill="norm" stroke="1" extrusionOk="0">
                <a:moveTo>
                  <a:pt x="10652" y="0"/>
                </a:moveTo>
                <a:cubicBezTo>
                  <a:pt x="9610" y="0"/>
                  <a:pt x="8570" y="182"/>
                  <a:pt x="7774" y="547"/>
                </a:cubicBezTo>
                <a:cubicBezTo>
                  <a:pt x="6184" y="1276"/>
                  <a:pt x="6184" y="2458"/>
                  <a:pt x="7774" y="3188"/>
                </a:cubicBezTo>
                <a:cubicBezTo>
                  <a:pt x="9365" y="3917"/>
                  <a:pt x="11943" y="3917"/>
                  <a:pt x="13534" y="3188"/>
                </a:cubicBezTo>
                <a:cubicBezTo>
                  <a:pt x="15124" y="2458"/>
                  <a:pt x="15124" y="1276"/>
                  <a:pt x="13534" y="547"/>
                </a:cubicBezTo>
                <a:cubicBezTo>
                  <a:pt x="12738" y="182"/>
                  <a:pt x="11695" y="0"/>
                  <a:pt x="10652" y="0"/>
                </a:cubicBezTo>
                <a:close/>
                <a:moveTo>
                  <a:pt x="7859" y="4109"/>
                </a:moveTo>
                <a:cubicBezTo>
                  <a:pt x="5671" y="4109"/>
                  <a:pt x="4499" y="4934"/>
                  <a:pt x="4153" y="5420"/>
                </a:cubicBezTo>
                <a:lnTo>
                  <a:pt x="50" y="11877"/>
                </a:lnTo>
                <a:cubicBezTo>
                  <a:pt x="-150" y="12205"/>
                  <a:pt x="268" y="12546"/>
                  <a:pt x="985" y="12638"/>
                </a:cubicBezTo>
                <a:cubicBezTo>
                  <a:pt x="1106" y="12653"/>
                  <a:pt x="1229" y="12661"/>
                  <a:pt x="1349" y="12661"/>
                </a:cubicBezTo>
                <a:cubicBezTo>
                  <a:pt x="1938" y="12661"/>
                  <a:pt x="2478" y="12482"/>
                  <a:pt x="2644" y="12209"/>
                </a:cubicBezTo>
                <a:lnTo>
                  <a:pt x="6269" y="6537"/>
                </a:lnTo>
                <a:lnTo>
                  <a:pt x="6994" y="6537"/>
                </a:lnTo>
                <a:cubicBezTo>
                  <a:pt x="6989" y="6544"/>
                  <a:pt x="6983" y="6551"/>
                  <a:pt x="6979" y="6558"/>
                </a:cubicBezTo>
                <a:lnTo>
                  <a:pt x="2405" y="14438"/>
                </a:lnTo>
                <a:cubicBezTo>
                  <a:pt x="2329" y="14570"/>
                  <a:pt x="2506" y="14676"/>
                  <a:pt x="2803" y="14676"/>
                </a:cubicBezTo>
                <a:lnTo>
                  <a:pt x="6067" y="14676"/>
                </a:lnTo>
                <a:lnTo>
                  <a:pt x="6067" y="20674"/>
                </a:lnTo>
                <a:cubicBezTo>
                  <a:pt x="6067" y="21185"/>
                  <a:pt x="6972" y="21600"/>
                  <a:pt x="8087" y="21600"/>
                </a:cubicBezTo>
                <a:cubicBezTo>
                  <a:pt x="9203" y="21600"/>
                  <a:pt x="10104" y="21185"/>
                  <a:pt x="10104" y="20674"/>
                </a:cubicBezTo>
                <a:lnTo>
                  <a:pt x="10104" y="14676"/>
                </a:lnTo>
                <a:cubicBezTo>
                  <a:pt x="10326" y="14676"/>
                  <a:pt x="10531" y="14676"/>
                  <a:pt x="10608" y="14676"/>
                </a:cubicBezTo>
                <a:cubicBezTo>
                  <a:pt x="10695" y="14676"/>
                  <a:pt x="10945" y="14676"/>
                  <a:pt x="11201" y="14676"/>
                </a:cubicBezTo>
                <a:lnTo>
                  <a:pt x="11201" y="20674"/>
                </a:lnTo>
                <a:cubicBezTo>
                  <a:pt x="11201" y="21185"/>
                  <a:pt x="12105" y="21600"/>
                  <a:pt x="13221" y="21600"/>
                </a:cubicBezTo>
                <a:cubicBezTo>
                  <a:pt x="14337" y="21600"/>
                  <a:pt x="15238" y="21185"/>
                  <a:pt x="15238" y="20674"/>
                </a:cubicBezTo>
                <a:lnTo>
                  <a:pt x="15238" y="14676"/>
                </a:lnTo>
                <a:lnTo>
                  <a:pt x="18410" y="14676"/>
                </a:lnTo>
                <a:cubicBezTo>
                  <a:pt x="18706" y="14676"/>
                  <a:pt x="18887" y="14570"/>
                  <a:pt x="18811" y="14438"/>
                </a:cubicBezTo>
                <a:lnTo>
                  <a:pt x="14237" y="6558"/>
                </a:lnTo>
                <a:cubicBezTo>
                  <a:pt x="14233" y="6551"/>
                  <a:pt x="14227" y="6544"/>
                  <a:pt x="14222" y="6537"/>
                </a:cubicBezTo>
                <a:lnTo>
                  <a:pt x="14932" y="6537"/>
                </a:lnTo>
                <a:lnTo>
                  <a:pt x="18656" y="12192"/>
                </a:lnTo>
                <a:cubicBezTo>
                  <a:pt x="18827" y="12463"/>
                  <a:pt x="19364" y="12638"/>
                  <a:pt x="19948" y="12638"/>
                </a:cubicBezTo>
                <a:cubicBezTo>
                  <a:pt x="20072" y="12638"/>
                  <a:pt x="20199" y="12631"/>
                  <a:pt x="20324" y="12614"/>
                </a:cubicBezTo>
                <a:cubicBezTo>
                  <a:pt x="21038" y="12519"/>
                  <a:pt x="21450" y="12177"/>
                  <a:pt x="21244" y="11850"/>
                </a:cubicBezTo>
                <a:lnTo>
                  <a:pt x="17037" y="5432"/>
                </a:lnTo>
                <a:lnTo>
                  <a:pt x="17022" y="5407"/>
                </a:lnTo>
                <a:cubicBezTo>
                  <a:pt x="16669" y="4924"/>
                  <a:pt x="15494" y="4112"/>
                  <a:pt x="13328" y="4112"/>
                </a:cubicBezTo>
                <a:cubicBezTo>
                  <a:pt x="13316" y="4112"/>
                  <a:pt x="13303" y="4112"/>
                  <a:pt x="13291" y="4112"/>
                </a:cubicBezTo>
                <a:lnTo>
                  <a:pt x="12768" y="4114"/>
                </a:lnTo>
                <a:cubicBezTo>
                  <a:pt x="12732" y="4113"/>
                  <a:pt x="12698" y="4109"/>
                  <a:pt x="12662" y="4109"/>
                </a:cubicBezTo>
                <a:lnTo>
                  <a:pt x="7859" y="4109"/>
                </a:lnTo>
                <a:close/>
              </a:path>
            </a:pathLst>
          </a:custGeom>
          <a:solidFill>
            <a:schemeClr val="accent2"/>
          </a:solidFill>
          <a:ln w="12700">
            <a:miter lim="400000"/>
          </a:ln>
          <a:effectLst>
            <a:outerShdw sx="100000" sy="100000" kx="0" ky="0" algn="b" rotWithShape="0" blurRad="25400" dist="25400" dir="2388334">
              <a:srgbClr val="000000">
                <a:alpha val="79310"/>
              </a:srgbClr>
            </a:outerShdw>
          </a:effectLst>
        </p:spPr>
        <p:txBody>
          <a:bodyPr lIns="50800" tIns="50800" rIns="50800" bIns="50800" anchor="ctr"/>
          <a:lstStyle/>
          <a:p>
            <a:pPr>
              <a:defRPr sz="2400">
                <a:solidFill>
                  <a:srgbClr val="FFFFFF"/>
                </a:solidFill>
              </a:defRPr>
            </a:pPr>
          </a:p>
        </p:txBody>
      </p:sp>
      <p:sp>
        <p:nvSpPr>
          <p:cNvPr id="613" name="Male"/>
          <p:cNvSpPr/>
          <p:nvPr/>
        </p:nvSpPr>
        <p:spPr>
          <a:xfrm flipH="1">
            <a:off x="10730464" y="4526329"/>
            <a:ext cx="368504" cy="994341"/>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chemeClr val="accent2"/>
          </a:solidFill>
          <a:ln w="12700">
            <a:miter lim="400000"/>
          </a:ln>
          <a:effectLst>
            <a:outerShdw sx="100000" sy="100000" kx="0" ky="0" algn="b" rotWithShape="0" blurRad="25400" dist="25400" dir="2388334">
              <a:srgbClr val="000000">
                <a:alpha val="79310"/>
              </a:srgbClr>
            </a:outerShdw>
          </a:effectLst>
        </p:spPr>
        <p:txBody>
          <a:bodyPr lIns="50800" tIns="50800" rIns="50800" bIns="50800" anchor="ctr"/>
          <a:lstStyle/>
          <a:p>
            <a:pPr>
              <a:defRPr sz="2400">
                <a:solidFill>
                  <a:srgbClr val="FFFFFF"/>
                </a:solidFill>
              </a:defRPr>
            </a:pPr>
          </a:p>
        </p:txBody>
      </p:sp>
      <p:sp>
        <p:nvSpPr>
          <p:cNvPr id="614" name="Head"/>
          <p:cNvSpPr/>
          <p:nvPr/>
        </p:nvSpPr>
        <p:spPr>
          <a:xfrm flipH="1">
            <a:off x="9561155" y="5542312"/>
            <a:ext cx="567192" cy="678505"/>
          </a:xfrm>
          <a:custGeom>
            <a:avLst/>
            <a:gdLst/>
            <a:ahLst/>
            <a:cxnLst>
              <a:cxn ang="0">
                <a:pos x="wd2" y="hd2"/>
              </a:cxn>
              <a:cxn ang="5400000">
                <a:pos x="wd2" y="hd2"/>
              </a:cxn>
              <a:cxn ang="10800000">
                <a:pos x="wd2" y="hd2"/>
              </a:cxn>
              <a:cxn ang="16200000">
                <a:pos x="wd2" y="hd2"/>
              </a:cxn>
            </a:cxnLst>
            <a:rect l="0" t="0" r="r" b="b"/>
            <a:pathLst>
              <a:path w="21545" h="21600" fill="norm" stroke="1" extrusionOk="0">
                <a:moveTo>
                  <a:pt x="9154" y="0"/>
                </a:moveTo>
                <a:cubicBezTo>
                  <a:pt x="3064" y="0"/>
                  <a:pt x="0" y="3297"/>
                  <a:pt x="0" y="7252"/>
                </a:cubicBezTo>
                <a:cubicBezTo>
                  <a:pt x="0" y="11207"/>
                  <a:pt x="2755" y="14261"/>
                  <a:pt x="3263" y="17024"/>
                </a:cubicBezTo>
                <a:cubicBezTo>
                  <a:pt x="3772" y="19786"/>
                  <a:pt x="1428" y="21600"/>
                  <a:pt x="1428" y="21600"/>
                </a:cubicBezTo>
                <a:lnTo>
                  <a:pt x="13269" y="21600"/>
                </a:lnTo>
                <a:cubicBezTo>
                  <a:pt x="14015" y="18211"/>
                  <a:pt x="15444" y="18832"/>
                  <a:pt x="16687" y="18799"/>
                </a:cubicBezTo>
                <a:cubicBezTo>
                  <a:pt x="17929" y="18767"/>
                  <a:pt x="19467" y="18460"/>
                  <a:pt x="19210" y="17068"/>
                </a:cubicBezTo>
                <a:cubicBezTo>
                  <a:pt x="19036" y="16134"/>
                  <a:pt x="19250" y="15837"/>
                  <a:pt x="19675" y="15341"/>
                </a:cubicBezTo>
                <a:cubicBezTo>
                  <a:pt x="20100" y="14844"/>
                  <a:pt x="19256" y="14402"/>
                  <a:pt x="19256" y="14402"/>
                </a:cubicBezTo>
                <a:lnTo>
                  <a:pt x="19745" y="14169"/>
                </a:lnTo>
                <a:cubicBezTo>
                  <a:pt x="19977" y="14061"/>
                  <a:pt x="20093" y="13835"/>
                  <a:pt x="20035" y="13619"/>
                </a:cubicBezTo>
                <a:cubicBezTo>
                  <a:pt x="20009" y="13533"/>
                  <a:pt x="19982" y="13430"/>
                  <a:pt x="19950" y="13301"/>
                </a:cubicBezTo>
                <a:cubicBezTo>
                  <a:pt x="19847" y="12874"/>
                  <a:pt x="20073" y="12503"/>
                  <a:pt x="20497" y="12373"/>
                </a:cubicBezTo>
                <a:cubicBezTo>
                  <a:pt x="20877" y="12260"/>
                  <a:pt x="21149" y="12098"/>
                  <a:pt x="21342" y="11942"/>
                </a:cubicBezTo>
                <a:cubicBezTo>
                  <a:pt x="21600" y="11737"/>
                  <a:pt x="21600" y="11374"/>
                  <a:pt x="21407" y="11120"/>
                </a:cubicBezTo>
                <a:cubicBezTo>
                  <a:pt x="20705" y="10192"/>
                  <a:pt x="19983" y="9173"/>
                  <a:pt x="19487" y="8520"/>
                </a:cubicBezTo>
                <a:cubicBezTo>
                  <a:pt x="18754" y="7554"/>
                  <a:pt x="19939" y="7036"/>
                  <a:pt x="19572" y="5994"/>
                </a:cubicBezTo>
                <a:cubicBezTo>
                  <a:pt x="18658" y="2406"/>
                  <a:pt x="15959" y="0"/>
                  <a:pt x="9154" y="0"/>
                </a:cubicBezTo>
                <a:close/>
              </a:path>
            </a:pathLst>
          </a:custGeom>
          <a:solidFill>
            <a:schemeClr val="accent2"/>
          </a:solidFill>
          <a:ln w="12700">
            <a:miter lim="400000"/>
          </a:ln>
          <a:effectLst>
            <a:outerShdw sx="100000" sy="100000" kx="0" ky="0" algn="b" rotWithShape="0" blurRad="25400" dist="25400" dir="2388334">
              <a:srgbClr val="000000">
                <a:alpha val="79310"/>
              </a:srgbClr>
            </a:outerShdw>
          </a:effectLst>
        </p:spPr>
        <p:txBody>
          <a:bodyPr lIns="50800" tIns="50800" rIns="50800" bIns="50800" anchor="ctr"/>
          <a:lstStyle/>
          <a:p>
            <a:pPr>
              <a:defRPr sz="2400">
                <a:solidFill>
                  <a:srgbClr val="FFFFFF"/>
                </a:solidFill>
              </a:defRPr>
            </a:pPr>
          </a:p>
        </p:txBody>
      </p:sp>
      <p:sp>
        <p:nvSpPr>
          <p:cNvPr id="615" name="Woman"/>
          <p:cNvSpPr/>
          <p:nvPr/>
        </p:nvSpPr>
        <p:spPr>
          <a:xfrm flipH="1">
            <a:off x="10900797" y="6016588"/>
            <a:ext cx="495595" cy="1240671"/>
          </a:xfrm>
          <a:custGeom>
            <a:avLst/>
            <a:gdLst/>
            <a:ahLst/>
            <a:cxnLst>
              <a:cxn ang="0">
                <a:pos x="wd2" y="hd2"/>
              </a:cxn>
              <a:cxn ang="5400000">
                <a:pos x="wd2" y="hd2"/>
              </a:cxn>
              <a:cxn ang="10800000">
                <a:pos x="wd2" y="hd2"/>
              </a:cxn>
              <a:cxn ang="16200000">
                <a:pos x="wd2" y="hd2"/>
              </a:cxn>
            </a:cxnLst>
            <a:rect l="0" t="0" r="r" b="b"/>
            <a:pathLst>
              <a:path w="21387" h="21451" fill="norm" stroke="1" extrusionOk="0">
                <a:moveTo>
                  <a:pt x="10767" y="3"/>
                </a:moveTo>
                <a:cubicBezTo>
                  <a:pt x="10163" y="-15"/>
                  <a:pt x="9173" y="50"/>
                  <a:pt x="8379" y="485"/>
                </a:cubicBezTo>
                <a:cubicBezTo>
                  <a:pt x="7869" y="770"/>
                  <a:pt x="7992" y="989"/>
                  <a:pt x="7147" y="1709"/>
                </a:cubicBezTo>
                <a:cubicBezTo>
                  <a:pt x="6047" y="2649"/>
                  <a:pt x="7909" y="2821"/>
                  <a:pt x="6636" y="3320"/>
                </a:cubicBezTo>
                <a:cubicBezTo>
                  <a:pt x="6113" y="3525"/>
                  <a:pt x="6502" y="3869"/>
                  <a:pt x="6502" y="3869"/>
                </a:cubicBezTo>
                <a:cubicBezTo>
                  <a:pt x="6394" y="3885"/>
                  <a:pt x="6207" y="3880"/>
                  <a:pt x="6099" y="3896"/>
                </a:cubicBezTo>
                <a:cubicBezTo>
                  <a:pt x="5550" y="3950"/>
                  <a:pt x="4864" y="4024"/>
                  <a:pt x="4314" y="4395"/>
                </a:cubicBezTo>
                <a:cubicBezTo>
                  <a:pt x="3537" y="4916"/>
                  <a:pt x="1662" y="6006"/>
                  <a:pt x="254" y="6893"/>
                </a:cubicBezTo>
                <a:cubicBezTo>
                  <a:pt x="241" y="6904"/>
                  <a:pt x="226" y="6914"/>
                  <a:pt x="212" y="6920"/>
                </a:cubicBezTo>
                <a:cubicBezTo>
                  <a:pt x="186" y="6941"/>
                  <a:pt x="160" y="6962"/>
                  <a:pt x="133" y="6978"/>
                </a:cubicBezTo>
                <a:cubicBezTo>
                  <a:pt x="-28" y="7113"/>
                  <a:pt x="-54" y="7253"/>
                  <a:pt x="120" y="7398"/>
                </a:cubicBezTo>
                <a:cubicBezTo>
                  <a:pt x="402" y="7629"/>
                  <a:pt x="494" y="7843"/>
                  <a:pt x="883" y="8241"/>
                </a:cubicBezTo>
                <a:cubicBezTo>
                  <a:pt x="1258" y="8633"/>
                  <a:pt x="2132" y="9064"/>
                  <a:pt x="2789" y="9483"/>
                </a:cubicBezTo>
                <a:cubicBezTo>
                  <a:pt x="2950" y="9591"/>
                  <a:pt x="2935" y="9681"/>
                  <a:pt x="3351" y="9923"/>
                </a:cubicBezTo>
                <a:cubicBezTo>
                  <a:pt x="3579" y="10057"/>
                  <a:pt x="3967" y="10040"/>
                  <a:pt x="3820" y="10040"/>
                </a:cubicBezTo>
                <a:cubicBezTo>
                  <a:pt x="4182" y="10051"/>
                  <a:pt x="4546" y="10004"/>
                  <a:pt x="4532" y="10025"/>
                </a:cubicBezTo>
                <a:cubicBezTo>
                  <a:pt x="4331" y="10627"/>
                  <a:pt x="4437" y="11347"/>
                  <a:pt x="4692" y="12094"/>
                </a:cubicBezTo>
                <a:cubicBezTo>
                  <a:pt x="4839" y="12561"/>
                  <a:pt x="6473" y="15069"/>
                  <a:pt x="6527" y="15493"/>
                </a:cubicBezTo>
                <a:cubicBezTo>
                  <a:pt x="6688" y="17357"/>
                  <a:pt x="7279" y="18781"/>
                  <a:pt x="7641" y="19603"/>
                </a:cubicBezTo>
                <a:cubicBezTo>
                  <a:pt x="7668" y="19651"/>
                  <a:pt x="7723" y="19673"/>
                  <a:pt x="7763" y="19673"/>
                </a:cubicBezTo>
                <a:cubicBezTo>
                  <a:pt x="7790" y="19673"/>
                  <a:pt x="7857" y="19684"/>
                  <a:pt x="7951" y="19700"/>
                </a:cubicBezTo>
                <a:cubicBezTo>
                  <a:pt x="7965" y="20098"/>
                  <a:pt x="8258" y="20001"/>
                  <a:pt x="7775" y="20313"/>
                </a:cubicBezTo>
                <a:cubicBezTo>
                  <a:pt x="7494" y="20495"/>
                  <a:pt x="6838" y="20688"/>
                  <a:pt x="6891" y="21026"/>
                </a:cubicBezTo>
                <a:cubicBezTo>
                  <a:pt x="6905" y="21150"/>
                  <a:pt x="6973" y="21215"/>
                  <a:pt x="7214" y="21307"/>
                </a:cubicBezTo>
                <a:cubicBezTo>
                  <a:pt x="7536" y="21419"/>
                  <a:pt x="8649" y="21585"/>
                  <a:pt x="9694" y="21268"/>
                </a:cubicBezTo>
                <a:cubicBezTo>
                  <a:pt x="10231" y="21107"/>
                  <a:pt x="9893" y="20801"/>
                  <a:pt x="10000" y="20672"/>
                </a:cubicBezTo>
                <a:cubicBezTo>
                  <a:pt x="10148" y="20511"/>
                  <a:pt x="10348" y="20420"/>
                  <a:pt x="10214" y="20027"/>
                </a:cubicBezTo>
                <a:cubicBezTo>
                  <a:pt x="10187" y="19947"/>
                  <a:pt x="10096" y="19803"/>
                  <a:pt x="10042" y="19690"/>
                </a:cubicBezTo>
                <a:cubicBezTo>
                  <a:pt x="10176" y="19669"/>
                  <a:pt x="10281" y="19642"/>
                  <a:pt x="10281" y="19609"/>
                </a:cubicBezTo>
                <a:cubicBezTo>
                  <a:pt x="10294" y="19174"/>
                  <a:pt x="10309" y="18942"/>
                  <a:pt x="10268" y="18287"/>
                </a:cubicBezTo>
                <a:cubicBezTo>
                  <a:pt x="10228" y="17798"/>
                  <a:pt x="10243" y="17454"/>
                  <a:pt x="10176" y="16944"/>
                </a:cubicBezTo>
                <a:cubicBezTo>
                  <a:pt x="10109" y="16390"/>
                  <a:pt x="10015" y="16449"/>
                  <a:pt x="9908" y="15896"/>
                </a:cubicBezTo>
                <a:cubicBezTo>
                  <a:pt x="9868" y="15660"/>
                  <a:pt x="9825" y="15434"/>
                  <a:pt x="9879" y="15193"/>
                </a:cubicBezTo>
                <a:cubicBezTo>
                  <a:pt x="9892" y="15101"/>
                  <a:pt x="9987" y="14456"/>
                  <a:pt x="10000" y="14365"/>
                </a:cubicBezTo>
                <a:cubicBezTo>
                  <a:pt x="10027" y="13312"/>
                  <a:pt x="10097" y="12899"/>
                  <a:pt x="10231" y="11852"/>
                </a:cubicBezTo>
                <a:cubicBezTo>
                  <a:pt x="10257" y="11766"/>
                  <a:pt x="10376" y="11717"/>
                  <a:pt x="10469" y="11803"/>
                </a:cubicBezTo>
                <a:cubicBezTo>
                  <a:pt x="11207" y="12464"/>
                  <a:pt x="11555" y="12812"/>
                  <a:pt x="12145" y="13452"/>
                </a:cubicBezTo>
                <a:cubicBezTo>
                  <a:pt x="12615" y="13962"/>
                  <a:pt x="13770" y="15290"/>
                  <a:pt x="13851" y="15532"/>
                </a:cubicBezTo>
                <a:cubicBezTo>
                  <a:pt x="13985" y="15978"/>
                  <a:pt x="14184" y="16417"/>
                  <a:pt x="14345" y="16965"/>
                </a:cubicBezTo>
                <a:cubicBezTo>
                  <a:pt x="14640" y="17948"/>
                  <a:pt x="15661" y="19270"/>
                  <a:pt x="15795" y="19517"/>
                </a:cubicBezTo>
                <a:cubicBezTo>
                  <a:pt x="15822" y="19565"/>
                  <a:pt x="15834" y="19592"/>
                  <a:pt x="15874" y="19630"/>
                </a:cubicBezTo>
                <a:cubicBezTo>
                  <a:pt x="15888" y="19640"/>
                  <a:pt x="16007" y="19658"/>
                  <a:pt x="16168" y="19663"/>
                </a:cubicBezTo>
                <a:cubicBezTo>
                  <a:pt x="16221" y="19851"/>
                  <a:pt x="16234" y="20173"/>
                  <a:pt x="15912" y="20420"/>
                </a:cubicBezTo>
                <a:cubicBezTo>
                  <a:pt x="15631" y="20641"/>
                  <a:pt x="16113" y="20946"/>
                  <a:pt x="16113" y="20946"/>
                </a:cubicBezTo>
                <a:cubicBezTo>
                  <a:pt x="16408" y="21042"/>
                  <a:pt x="16743" y="21091"/>
                  <a:pt x="17186" y="21080"/>
                </a:cubicBezTo>
                <a:cubicBezTo>
                  <a:pt x="17615" y="21075"/>
                  <a:pt x="17884" y="21161"/>
                  <a:pt x="17978" y="21187"/>
                </a:cubicBezTo>
                <a:cubicBezTo>
                  <a:pt x="18031" y="21204"/>
                  <a:pt x="18057" y="21209"/>
                  <a:pt x="18057" y="21209"/>
                </a:cubicBezTo>
                <a:cubicBezTo>
                  <a:pt x="18057" y="21209"/>
                  <a:pt x="19373" y="21440"/>
                  <a:pt x="20848" y="21344"/>
                </a:cubicBezTo>
                <a:cubicBezTo>
                  <a:pt x="21478" y="21317"/>
                  <a:pt x="21546" y="21161"/>
                  <a:pt x="21104" y="20946"/>
                </a:cubicBezTo>
                <a:cubicBezTo>
                  <a:pt x="20447" y="20618"/>
                  <a:pt x="19682" y="20571"/>
                  <a:pt x="19361" y="20367"/>
                </a:cubicBezTo>
                <a:cubicBezTo>
                  <a:pt x="18771" y="19991"/>
                  <a:pt x="18409" y="19910"/>
                  <a:pt x="18288" y="19620"/>
                </a:cubicBezTo>
                <a:cubicBezTo>
                  <a:pt x="18449" y="19598"/>
                  <a:pt x="18543" y="19583"/>
                  <a:pt x="18543" y="19583"/>
                </a:cubicBezTo>
                <a:cubicBezTo>
                  <a:pt x="18543" y="19583"/>
                  <a:pt x="18461" y="19087"/>
                  <a:pt x="18368" y="18765"/>
                </a:cubicBezTo>
                <a:cubicBezTo>
                  <a:pt x="18126" y="17922"/>
                  <a:pt x="18046" y="17332"/>
                  <a:pt x="17965" y="16870"/>
                </a:cubicBezTo>
                <a:cubicBezTo>
                  <a:pt x="17831" y="16053"/>
                  <a:pt x="17360" y="15671"/>
                  <a:pt x="17253" y="15402"/>
                </a:cubicBezTo>
                <a:cubicBezTo>
                  <a:pt x="16851" y="14452"/>
                  <a:pt x="16690" y="14372"/>
                  <a:pt x="16449" y="13378"/>
                </a:cubicBezTo>
                <a:cubicBezTo>
                  <a:pt x="16408" y="13195"/>
                  <a:pt x="16221" y="11911"/>
                  <a:pt x="15912" y="11159"/>
                </a:cubicBezTo>
                <a:cubicBezTo>
                  <a:pt x="15738" y="10734"/>
                  <a:pt x="15405" y="10370"/>
                  <a:pt x="15137" y="9967"/>
                </a:cubicBezTo>
                <a:cubicBezTo>
                  <a:pt x="15218" y="10096"/>
                  <a:pt x="15269" y="9913"/>
                  <a:pt x="15564" y="9886"/>
                </a:cubicBezTo>
                <a:cubicBezTo>
                  <a:pt x="16208" y="9832"/>
                  <a:pt x="16476" y="9686"/>
                  <a:pt x="16838" y="9498"/>
                </a:cubicBezTo>
                <a:cubicBezTo>
                  <a:pt x="17723" y="9020"/>
                  <a:pt x="20312" y="7812"/>
                  <a:pt x="20714" y="7469"/>
                </a:cubicBezTo>
                <a:cubicBezTo>
                  <a:pt x="20888" y="7318"/>
                  <a:pt x="21195" y="7000"/>
                  <a:pt x="21208" y="6839"/>
                </a:cubicBezTo>
                <a:cubicBezTo>
                  <a:pt x="21222" y="6646"/>
                  <a:pt x="20727" y="6421"/>
                  <a:pt x="20580" y="6292"/>
                </a:cubicBezTo>
                <a:cubicBezTo>
                  <a:pt x="20379" y="6120"/>
                  <a:pt x="19881" y="5825"/>
                  <a:pt x="19599" y="5669"/>
                </a:cubicBezTo>
                <a:cubicBezTo>
                  <a:pt x="18889" y="5277"/>
                  <a:pt x="18528" y="5179"/>
                  <a:pt x="17496" y="4690"/>
                </a:cubicBezTo>
                <a:cubicBezTo>
                  <a:pt x="17335" y="4615"/>
                  <a:pt x="16586" y="4008"/>
                  <a:pt x="15862" y="3884"/>
                </a:cubicBezTo>
                <a:cubicBezTo>
                  <a:pt x="15192" y="3766"/>
                  <a:pt x="13968" y="3767"/>
                  <a:pt x="13968" y="3767"/>
                </a:cubicBezTo>
                <a:cubicBezTo>
                  <a:pt x="14116" y="3536"/>
                  <a:pt x="13620" y="3418"/>
                  <a:pt x="13620" y="3149"/>
                </a:cubicBezTo>
                <a:cubicBezTo>
                  <a:pt x="13620" y="2607"/>
                  <a:pt x="15057" y="2853"/>
                  <a:pt x="13729" y="1365"/>
                </a:cubicBezTo>
                <a:cubicBezTo>
                  <a:pt x="13595" y="1220"/>
                  <a:pt x="13324" y="554"/>
                  <a:pt x="12426" y="334"/>
                </a:cubicBezTo>
                <a:cubicBezTo>
                  <a:pt x="12305" y="302"/>
                  <a:pt x="12051" y="279"/>
                  <a:pt x="11957" y="236"/>
                </a:cubicBezTo>
                <a:cubicBezTo>
                  <a:pt x="11796" y="172"/>
                  <a:pt x="11555" y="87"/>
                  <a:pt x="11219" y="38"/>
                </a:cubicBezTo>
                <a:cubicBezTo>
                  <a:pt x="11126" y="25"/>
                  <a:pt x="10968" y="9"/>
                  <a:pt x="10767" y="3"/>
                </a:cubicBezTo>
                <a:close/>
                <a:moveTo>
                  <a:pt x="15514" y="5645"/>
                </a:moveTo>
                <a:cubicBezTo>
                  <a:pt x="15647" y="5640"/>
                  <a:pt x="15796" y="5665"/>
                  <a:pt x="15967" y="5723"/>
                </a:cubicBezTo>
                <a:cubicBezTo>
                  <a:pt x="16731" y="5981"/>
                  <a:pt x="18812" y="6904"/>
                  <a:pt x="18812" y="7022"/>
                </a:cubicBezTo>
                <a:cubicBezTo>
                  <a:pt x="18812" y="7113"/>
                  <a:pt x="18490" y="7365"/>
                  <a:pt x="17806" y="7838"/>
                </a:cubicBezTo>
                <a:cubicBezTo>
                  <a:pt x="17350" y="8155"/>
                  <a:pt x="16894" y="8365"/>
                  <a:pt x="16264" y="8763"/>
                </a:cubicBezTo>
                <a:cubicBezTo>
                  <a:pt x="16224" y="8790"/>
                  <a:pt x="15967" y="8972"/>
                  <a:pt x="15686" y="8961"/>
                </a:cubicBezTo>
                <a:cubicBezTo>
                  <a:pt x="15686" y="8961"/>
                  <a:pt x="15299" y="8919"/>
                  <a:pt x="14923" y="8817"/>
                </a:cubicBezTo>
                <a:cubicBezTo>
                  <a:pt x="14575" y="8720"/>
                  <a:pt x="14186" y="8736"/>
                  <a:pt x="14186" y="8758"/>
                </a:cubicBezTo>
                <a:cubicBezTo>
                  <a:pt x="14186" y="8763"/>
                  <a:pt x="13824" y="8521"/>
                  <a:pt x="13851" y="8021"/>
                </a:cubicBezTo>
                <a:cubicBezTo>
                  <a:pt x="13891" y="7054"/>
                  <a:pt x="14277" y="6722"/>
                  <a:pt x="14559" y="6340"/>
                </a:cubicBezTo>
                <a:cubicBezTo>
                  <a:pt x="14861" y="5938"/>
                  <a:pt x="15116" y="5661"/>
                  <a:pt x="15514" y="5645"/>
                </a:cubicBezTo>
                <a:close/>
                <a:moveTo>
                  <a:pt x="5395" y="5887"/>
                </a:moveTo>
                <a:cubicBezTo>
                  <a:pt x="5545" y="5876"/>
                  <a:pt x="5689" y="5902"/>
                  <a:pt x="5722" y="6028"/>
                </a:cubicBezTo>
                <a:cubicBezTo>
                  <a:pt x="5749" y="6120"/>
                  <a:pt x="5832" y="6280"/>
                  <a:pt x="5886" y="6414"/>
                </a:cubicBezTo>
                <a:cubicBezTo>
                  <a:pt x="6060" y="6844"/>
                  <a:pt x="6366" y="6931"/>
                  <a:pt x="6393" y="7210"/>
                </a:cubicBezTo>
                <a:cubicBezTo>
                  <a:pt x="6527" y="8430"/>
                  <a:pt x="5806" y="8382"/>
                  <a:pt x="5404" y="8919"/>
                </a:cubicBezTo>
                <a:cubicBezTo>
                  <a:pt x="5337" y="8903"/>
                  <a:pt x="4707" y="8988"/>
                  <a:pt x="4130" y="9095"/>
                </a:cubicBezTo>
                <a:cubicBezTo>
                  <a:pt x="3419" y="8778"/>
                  <a:pt x="3068" y="7651"/>
                  <a:pt x="2559" y="7281"/>
                </a:cubicBezTo>
                <a:cubicBezTo>
                  <a:pt x="2291" y="7082"/>
                  <a:pt x="3164" y="6834"/>
                  <a:pt x="3807" y="6544"/>
                </a:cubicBezTo>
                <a:cubicBezTo>
                  <a:pt x="4304" y="6323"/>
                  <a:pt x="4516" y="6228"/>
                  <a:pt x="5052" y="5964"/>
                </a:cubicBezTo>
                <a:cubicBezTo>
                  <a:pt x="5092" y="5946"/>
                  <a:pt x="5246" y="5898"/>
                  <a:pt x="5395" y="5887"/>
                </a:cubicBezTo>
                <a:close/>
              </a:path>
            </a:pathLst>
          </a:custGeom>
          <a:solidFill>
            <a:schemeClr val="accent2"/>
          </a:solidFill>
          <a:ln w="12700">
            <a:miter lim="400000"/>
          </a:ln>
          <a:effectLst>
            <a:outerShdw sx="100000" sy="100000" kx="0" ky="0" algn="b" rotWithShape="0" blurRad="25400" dist="25400" dir="2388334">
              <a:srgbClr val="000000">
                <a:alpha val="79310"/>
              </a:srgbClr>
            </a:outerShdw>
          </a:effectLst>
        </p:spPr>
        <p:txBody>
          <a:bodyPr lIns="50800" tIns="50800" rIns="50800" bIns="50800" anchor="ctr"/>
          <a:lstStyle/>
          <a:p>
            <a:pPr>
              <a:defRPr sz="2400">
                <a:solidFill>
                  <a:srgbClr val="FFFFFF"/>
                </a:solidFill>
              </a:defRPr>
            </a:pPr>
          </a:p>
        </p:txBody>
      </p:sp>
      <p:sp>
        <p:nvSpPr>
          <p:cNvPr id="616" name="Man"/>
          <p:cNvSpPr/>
          <p:nvPr/>
        </p:nvSpPr>
        <p:spPr>
          <a:xfrm flipH="1">
            <a:off x="8824709" y="3191191"/>
            <a:ext cx="593442" cy="1532064"/>
          </a:xfrm>
          <a:custGeom>
            <a:avLst/>
            <a:gdLst/>
            <a:ahLst/>
            <a:cxnLst>
              <a:cxn ang="0">
                <a:pos x="wd2" y="hd2"/>
              </a:cxn>
              <a:cxn ang="5400000">
                <a:pos x="wd2" y="hd2"/>
              </a:cxn>
              <a:cxn ang="10800000">
                <a:pos x="wd2" y="hd2"/>
              </a:cxn>
              <a:cxn ang="16200000">
                <a:pos x="wd2" y="hd2"/>
              </a:cxn>
            </a:cxnLst>
            <a:rect l="0" t="0" r="r" b="b"/>
            <a:pathLst>
              <a:path w="21470" h="21502" fill="norm" stroke="1"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chemeClr val="accent2"/>
          </a:solidFill>
          <a:ln w="12700">
            <a:miter lim="400000"/>
          </a:ln>
          <a:effectLst>
            <a:outerShdw sx="100000" sy="100000" kx="0" ky="0" algn="b" rotWithShape="0" blurRad="25400" dist="25400" dir="2388334">
              <a:srgbClr val="000000">
                <a:alpha val="79310"/>
              </a:srgbClr>
            </a:outerShdw>
          </a:effectLst>
        </p:spPr>
        <p:txBody>
          <a:bodyPr lIns="50800" tIns="50800" rIns="50800" bIns="50800" anchor="ctr"/>
          <a:lstStyle/>
          <a:p>
            <a:pPr>
              <a:defRPr sz="2400">
                <a:solidFill>
                  <a:srgbClr val="FFFFFF"/>
                </a:solidFill>
              </a:defRPr>
            </a:pPr>
          </a:p>
        </p:txBody>
      </p:sp>
      <p:sp>
        <p:nvSpPr>
          <p:cNvPr id="617" name="Child at Play"/>
          <p:cNvSpPr/>
          <p:nvPr/>
        </p:nvSpPr>
        <p:spPr>
          <a:xfrm flipH="1">
            <a:off x="10208650" y="7577841"/>
            <a:ext cx="495595" cy="672404"/>
          </a:xfrm>
          <a:custGeom>
            <a:avLst/>
            <a:gdLst/>
            <a:ahLst/>
            <a:cxnLst>
              <a:cxn ang="0">
                <a:pos x="wd2" y="hd2"/>
              </a:cxn>
              <a:cxn ang="5400000">
                <a:pos x="wd2" y="hd2"/>
              </a:cxn>
              <a:cxn ang="10800000">
                <a:pos x="wd2" y="hd2"/>
              </a:cxn>
              <a:cxn ang="16200000">
                <a:pos x="wd2" y="hd2"/>
              </a:cxn>
            </a:cxnLst>
            <a:rect l="0" t="0" r="r" b="b"/>
            <a:pathLst>
              <a:path w="21386" h="21580" fill="norm" stroke="1" extrusionOk="0">
                <a:moveTo>
                  <a:pt x="12654" y="1"/>
                </a:moveTo>
                <a:cubicBezTo>
                  <a:pt x="12170" y="-5"/>
                  <a:pt x="12012" y="52"/>
                  <a:pt x="12012" y="52"/>
                </a:cubicBezTo>
                <a:lnTo>
                  <a:pt x="11943" y="80"/>
                </a:lnTo>
                <a:cubicBezTo>
                  <a:pt x="11837" y="63"/>
                  <a:pt x="11641" y="46"/>
                  <a:pt x="11256" y="141"/>
                </a:cubicBezTo>
                <a:cubicBezTo>
                  <a:pt x="10863" y="259"/>
                  <a:pt x="9776" y="725"/>
                  <a:pt x="10033" y="2169"/>
                </a:cubicBezTo>
                <a:cubicBezTo>
                  <a:pt x="10162" y="2894"/>
                  <a:pt x="10621" y="3103"/>
                  <a:pt x="11074" y="3479"/>
                </a:cubicBezTo>
                <a:cubicBezTo>
                  <a:pt x="11278" y="3648"/>
                  <a:pt x="11369" y="3856"/>
                  <a:pt x="11369" y="3901"/>
                </a:cubicBezTo>
                <a:cubicBezTo>
                  <a:pt x="11362" y="4080"/>
                  <a:pt x="11332" y="4188"/>
                  <a:pt x="11294" y="4261"/>
                </a:cubicBezTo>
                <a:cubicBezTo>
                  <a:pt x="11165" y="4244"/>
                  <a:pt x="11082" y="4192"/>
                  <a:pt x="10923" y="4271"/>
                </a:cubicBezTo>
                <a:cubicBezTo>
                  <a:pt x="10908" y="4277"/>
                  <a:pt x="10856" y="4322"/>
                  <a:pt x="10803" y="4373"/>
                </a:cubicBezTo>
                <a:cubicBezTo>
                  <a:pt x="10621" y="4435"/>
                  <a:pt x="8906" y="5227"/>
                  <a:pt x="7290" y="6503"/>
                </a:cubicBezTo>
                <a:cubicBezTo>
                  <a:pt x="7282" y="6509"/>
                  <a:pt x="7282" y="6508"/>
                  <a:pt x="7282" y="6513"/>
                </a:cubicBezTo>
                <a:cubicBezTo>
                  <a:pt x="7260" y="6525"/>
                  <a:pt x="7245" y="6541"/>
                  <a:pt x="7245" y="6547"/>
                </a:cubicBezTo>
                <a:cubicBezTo>
                  <a:pt x="7177" y="6609"/>
                  <a:pt x="6503" y="7013"/>
                  <a:pt x="6466" y="7249"/>
                </a:cubicBezTo>
                <a:cubicBezTo>
                  <a:pt x="6435" y="7485"/>
                  <a:pt x="6595" y="8176"/>
                  <a:pt x="6791" y="8794"/>
                </a:cubicBezTo>
                <a:cubicBezTo>
                  <a:pt x="7026" y="9519"/>
                  <a:pt x="7463" y="10352"/>
                  <a:pt x="7441" y="10610"/>
                </a:cubicBezTo>
                <a:cubicBezTo>
                  <a:pt x="7433" y="10683"/>
                  <a:pt x="7312" y="10986"/>
                  <a:pt x="7372" y="11126"/>
                </a:cubicBezTo>
                <a:cubicBezTo>
                  <a:pt x="7486" y="11385"/>
                  <a:pt x="7843" y="11492"/>
                  <a:pt x="7835" y="11627"/>
                </a:cubicBezTo>
                <a:cubicBezTo>
                  <a:pt x="7820" y="11818"/>
                  <a:pt x="7901" y="11914"/>
                  <a:pt x="8014" y="11959"/>
                </a:cubicBezTo>
                <a:cubicBezTo>
                  <a:pt x="8007" y="12195"/>
                  <a:pt x="8007" y="12391"/>
                  <a:pt x="8007" y="12470"/>
                </a:cubicBezTo>
                <a:cubicBezTo>
                  <a:pt x="8015" y="12565"/>
                  <a:pt x="8037" y="13133"/>
                  <a:pt x="8014" y="13228"/>
                </a:cubicBezTo>
                <a:cubicBezTo>
                  <a:pt x="7818" y="14251"/>
                  <a:pt x="7221" y="14958"/>
                  <a:pt x="7183" y="15009"/>
                </a:cubicBezTo>
                <a:cubicBezTo>
                  <a:pt x="7146" y="15059"/>
                  <a:pt x="7078" y="15168"/>
                  <a:pt x="7101" y="15212"/>
                </a:cubicBezTo>
                <a:cubicBezTo>
                  <a:pt x="7154" y="15308"/>
                  <a:pt x="7327" y="15381"/>
                  <a:pt x="7478" y="15465"/>
                </a:cubicBezTo>
                <a:cubicBezTo>
                  <a:pt x="7539" y="15499"/>
                  <a:pt x="7646" y="15550"/>
                  <a:pt x="7766" y="15606"/>
                </a:cubicBezTo>
                <a:lnTo>
                  <a:pt x="7743" y="15667"/>
                </a:lnTo>
                <a:cubicBezTo>
                  <a:pt x="7728" y="15701"/>
                  <a:pt x="7691" y="15728"/>
                  <a:pt x="7646" y="15734"/>
                </a:cubicBezTo>
                <a:cubicBezTo>
                  <a:pt x="7072" y="15796"/>
                  <a:pt x="6535" y="15835"/>
                  <a:pt x="5833" y="16020"/>
                </a:cubicBezTo>
                <a:cubicBezTo>
                  <a:pt x="4548" y="16363"/>
                  <a:pt x="3966" y="16757"/>
                  <a:pt x="2629" y="17077"/>
                </a:cubicBezTo>
                <a:cubicBezTo>
                  <a:pt x="2606" y="17066"/>
                  <a:pt x="2584" y="17055"/>
                  <a:pt x="2553" y="17044"/>
                </a:cubicBezTo>
                <a:cubicBezTo>
                  <a:pt x="2508" y="17033"/>
                  <a:pt x="2440" y="17044"/>
                  <a:pt x="2440" y="17044"/>
                </a:cubicBezTo>
                <a:cubicBezTo>
                  <a:pt x="2228" y="16903"/>
                  <a:pt x="2161" y="16881"/>
                  <a:pt x="1829" y="16824"/>
                </a:cubicBezTo>
                <a:cubicBezTo>
                  <a:pt x="1564" y="16785"/>
                  <a:pt x="1283" y="16824"/>
                  <a:pt x="1283" y="16824"/>
                </a:cubicBezTo>
                <a:cubicBezTo>
                  <a:pt x="1124" y="16785"/>
                  <a:pt x="1005" y="16752"/>
                  <a:pt x="853" y="16791"/>
                </a:cubicBezTo>
                <a:cubicBezTo>
                  <a:pt x="612" y="16864"/>
                  <a:pt x="557" y="16942"/>
                  <a:pt x="497" y="17077"/>
                </a:cubicBezTo>
                <a:lnTo>
                  <a:pt x="317" y="17453"/>
                </a:lnTo>
                <a:cubicBezTo>
                  <a:pt x="257" y="17588"/>
                  <a:pt x="263" y="17728"/>
                  <a:pt x="339" y="17846"/>
                </a:cubicBezTo>
                <a:cubicBezTo>
                  <a:pt x="392" y="17964"/>
                  <a:pt x="437" y="18112"/>
                  <a:pt x="369" y="18303"/>
                </a:cubicBezTo>
                <a:cubicBezTo>
                  <a:pt x="301" y="18500"/>
                  <a:pt x="150" y="18442"/>
                  <a:pt x="29" y="18881"/>
                </a:cubicBezTo>
                <a:cubicBezTo>
                  <a:pt x="-99" y="19319"/>
                  <a:pt x="233" y="20005"/>
                  <a:pt x="263" y="20083"/>
                </a:cubicBezTo>
                <a:cubicBezTo>
                  <a:pt x="301" y="20162"/>
                  <a:pt x="565" y="20382"/>
                  <a:pt x="905" y="20270"/>
                </a:cubicBezTo>
                <a:cubicBezTo>
                  <a:pt x="1238" y="20157"/>
                  <a:pt x="1133" y="19785"/>
                  <a:pt x="1269" y="19476"/>
                </a:cubicBezTo>
                <a:cubicBezTo>
                  <a:pt x="1405" y="19167"/>
                  <a:pt x="1608" y="19060"/>
                  <a:pt x="1699" y="18853"/>
                </a:cubicBezTo>
                <a:cubicBezTo>
                  <a:pt x="1827" y="18577"/>
                  <a:pt x="2727" y="18365"/>
                  <a:pt x="2818" y="18106"/>
                </a:cubicBezTo>
                <a:cubicBezTo>
                  <a:pt x="3717" y="17898"/>
                  <a:pt x="5400" y="17678"/>
                  <a:pt x="6126" y="17537"/>
                </a:cubicBezTo>
                <a:cubicBezTo>
                  <a:pt x="6904" y="17391"/>
                  <a:pt x="8808" y="17016"/>
                  <a:pt x="8808" y="17016"/>
                </a:cubicBezTo>
                <a:cubicBezTo>
                  <a:pt x="8921" y="16993"/>
                  <a:pt x="9029" y="16954"/>
                  <a:pt x="9119" y="16909"/>
                </a:cubicBezTo>
                <a:cubicBezTo>
                  <a:pt x="9263" y="16841"/>
                  <a:pt x="9459" y="16628"/>
                  <a:pt x="9466" y="16622"/>
                </a:cubicBezTo>
                <a:lnTo>
                  <a:pt x="9752" y="16319"/>
                </a:lnTo>
                <a:cubicBezTo>
                  <a:pt x="9858" y="16347"/>
                  <a:pt x="10192" y="16240"/>
                  <a:pt x="10260" y="16155"/>
                </a:cubicBezTo>
                <a:cubicBezTo>
                  <a:pt x="10592" y="15734"/>
                  <a:pt x="11468" y="14549"/>
                  <a:pt x="11521" y="14487"/>
                </a:cubicBezTo>
                <a:cubicBezTo>
                  <a:pt x="11573" y="14431"/>
                  <a:pt x="11642" y="14357"/>
                  <a:pt x="11740" y="14419"/>
                </a:cubicBezTo>
                <a:cubicBezTo>
                  <a:pt x="11793" y="14452"/>
                  <a:pt x="12141" y="14712"/>
                  <a:pt x="12715" y="15162"/>
                </a:cubicBezTo>
                <a:cubicBezTo>
                  <a:pt x="13463" y="15752"/>
                  <a:pt x="14006" y="15959"/>
                  <a:pt x="14059" y="15982"/>
                </a:cubicBezTo>
                <a:cubicBezTo>
                  <a:pt x="14263" y="16060"/>
                  <a:pt x="14702" y="15505"/>
                  <a:pt x="14831" y="15353"/>
                </a:cubicBezTo>
                <a:lnTo>
                  <a:pt x="14861" y="15363"/>
                </a:lnTo>
                <a:cubicBezTo>
                  <a:pt x="14907" y="15380"/>
                  <a:pt x="14928" y="15419"/>
                  <a:pt x="14920" y="15453"/>
                </a:cubicBezTo>
                <a:cubicBezTo>
                  <a:pt x="14822" y="15846"/>
                  <a:pt x="14823" y="16437"/>
                  <a:pt x="15020" y="17039"/>
                </a:cubicBezTo>
                <a:cubicBezTo>
                  <a:pt x="15352" y="18033"/>
                  <a:pt x="16053" y="18713"/>
                  <a:pt x="16212" y="18921"/>
                </a:cubicBezTo>
                <a:cubicBezTo>
                  <a:pt x="16439" y="19213"/>
                  <a:pt x="16568" y="19657"/>
                  <a:pt x="16568" y="19657"/>
                </a:cubicBezTo>
                <a:cubicBezTo>
                  <a:pt x="16629" y="19859"/>
                  <a:pt x="16651" y="19982"/>
                  <a:pt x="16651" y="19971"/>
                </a:cubicBezTo>
                <a:cubicBezTo>
                  <a:pt x="16659" y="19982"/>
                  <a:pt x="16658" y="20006"/>
                  <a:pt x="16665" y="20017"/>
                </a:cubicBezTo>
                <a:cubicBezTo>
                  <a:pt x="16665" y="20028"/>
                  <a:pt x="16650" y="20028"/>
                  <a:pt x="16627" y="20050"/>
                </a:cubicBezTo>
                <a:cubicBezTo>
                  <a:pt x="16582" y="20078"/>
                  <a:pt x="16590" y="20111"/>
                  <a:pt x="16620" y="20178"/>
                </a:cubicBezTo>
                <a:cubicBezTo>
                  <a:pt x="16628" y="20190"/>
                  <a:pt x="16599" y="20207"/>
                  <a:pt x="16561" y="20280"/>
                </a:cubicBezTo>
                <a:cubicBezTo>
                  <a:pt x="16523" y="20353"/>
                  <a:pt x="16561" y="20668"/>
                  <a:pt x="16599" y="20809"/>
                </a:cubicBezTo>
                <a:cubicBezTo>
                  <a:pt x="16637" y="20932"/>
                  <a:pt x="16778" y="21134"/>
                  <a:pt x="16816" y="21184"/>
                </a:cubicBezTo>
                <a:cubicBezTo>
                  <a:pt x="16824" y="21190"/>
                  <a:pt x="16826" y="21202"/>
                  <a:pt x="16826" y="21207"/>
                </a:cubicBezTo>
                <a:cubicBezTo>
                  <a:pt x="16856" y="21331"/>
                  <a:pt x="16901" y="21437"/>
                  <a:pt x="17015" y="21499"/>
                </a:cubicBezTo>
                <a:cubicBezTo>
                  <a:pt x="17135" y="21566"/>
                  <a:pt x="17354" y="21595"/>
                  <a:pt x="17551" y="21573"/>
                </a:cubicBezTo>
                <a:lnTo>
                  <a:pt x="18025" y="21499"/>
                </a:lnTo>
                <a:cubicBezTo>
                  <a:pt x="18222" y="21471"/>
                  <a:pt x="18389" y="21386"/>
                  <a:pt x="18495" y="21274"/>
                </a:cubicBezTo>
                <a:cubicBezTo>
                  <a:pt x="18616" y="21178"/>
                  <a:pt x="18766" y="21066"/>
                  <a:pt x="19038" y="21016"/>
                </a:cubicBezTo>
                <a:cubicBezTo>
                  <a:pt x="19310" y="20960"/>
                  <a:pt x="19326" y="21090"/>
                  <a:pt x="19930" y="20944"/>
                </a:cubicBezTo>
                <a:cubicBezTo>
                  <a:pt x="20535" y="20798"/>
                  <a:pt x="21198" y="20219"/>
                  <a:pt x="21274" y="20157"/>
                </a:cubicBezTo>
                <a:cubicBezTo>
                  <a:pt x="21372" y="20118"/>
                  <a:pt x="21501" y="19820"/>
                  <a:pt x="21191" y="19652"/>
                </a:cubicBezTo>
                <a:cubicBezTo>
                  <a:pt x="20874" y="19483"/>
                  <a:pt x="20481" y="19747"/>
                  <a:pt x="20027" y="19820"/>
                </a:cubicBezTo>
                <a:cubicBezTo>
                  <a:pt x="19581" y="19888"/>
                  <a:pt x="19302" y="19781"/>
                  <a:pt x="19000" y="19764"/>
                </a:cubicBezTo>
                <a:cubicBezTo>
                  <a:pt x="18698" y="19753"/>
                  <a:pt x="18284" y="19567"/>
                  <a:pt x="18186" y="19539"/>
                </a:cubicBezTo>
                <a:cubicBezTo>
                  <a:pt x="18163" y="19528"/>
                  <a:pt x="18133" y="19527"/>
                  <a:pt x="18110" y="19527"/>
                </a:cubicBezTo>
                <a:cubicBezTo>
                  <a:pt x="18050" y="19527"/>
                  <a:pt x="18002" y="19499"/>
                  <a:pt x="17987" y="19460"/>
                </a:cubicBezTo>
                <a:cubicBezTo>
                  <a:pt x="17882" y="19067"/>
                  <a:pt x="17452" y="17460"/>
                  <a:pt x="17362" y="17156"/>
                </a:cubicBezTo>
                <a:cubicBezTo>
                  <a:pt x="17127" y="16386"/>
                  <a:pt x="16704" y="15514"/>
                  <a:pt x="16689" y="15430"/>
                </a:cubicBezTo>
                <a:cubicBezTo>
                  <a:pt x="16659" y="15262"/>
                  <a:pt x="16710" y="15077"/>
                  <a:pt x="16703" y="14881"/>
                </a:cubicBezTo>
                <a:cubicBezTo>
                  <a:pt x="16695" y="14813"/>
                  <a:pt x="16667" y="14521"/>
                  <a:pt x="16455" y="14370"/>
                </a:cubicBezTo>
                <a:lnTo>
                  <a:pt x="16349" y="14278"/>
                </a:lnTo>
                <a:cubicBezTo>
                  <a:pt x="16364" y="14233"/>
                  <a:pt x="16122" y="13919"/>
                  <a:pt x="16084" y="13880"/>
                </a:cubicBezTo>
                <a:cubicBezTo>
                  <a:pt x="15722" y="13526"/>
                  <a:pt x="15215" y="13094"/>
                  <a:pt x="14580" y="12600"/>
                </a:cubicBezTo>
                <a:cubicBezTo>
                  <a:pt x="14074" y="12206"/>
                  <a:pt x="13614" y="11885"/>
                  <a:pt x="13282" y="11660"/>
                </a:cubicBezTo>
                <a:cubicBezTo>
                  <a:pt x="13357" y="11632"/>
                  <a:pt x="13991" y="11515"/>
                  <a:pt x="14014" y="11425"/>
                </a:cubicBezTo>
                <a:cubicBezTo>
                  <a:pt x="14014" y="11425"/>
                  <a:pt x="14014" y="11199"/>
                  <a:pt x="14044" y="10227"/>
                </a:cubicBezTo>
                <a:cubicBezTo>
                  <a:pt x="14082" y="8974"/>
                  <a:pt x="14233" y="8575"/>
                  <a:pt x="14233" y="8575"/>
                </a:cubicBezTo>
                <a:cubicBezTo>
                  <a:pt x="14256" y="8496"/>
                  <a:pt x="14400" y="8481"/>
                  <a:pt x="14453" y="8554"/>
                </a:cubicBezTo>
                <a:lnTo>
                  <a:pt x="14543" y="8687"/>
                </a:lnTo>
                <a:cubicBezTo>
                  <a:pt x="14573" y="8732"/>
                  <a:pt x="14618" y="8778"/>
                  <a:pt x="14663" y="8812"/>
                </a:cubicBezTo>
                <a:cubicBezTo>
                  <a:pt x="14671" y="8818"/>
                  <a:pt x="14679" y="8829"/>
                  <a:pt x="14687" y="8840"/>
                </a:cubicBezTo>
                <a:cubicBezTo>
                  <a:pt x="14785" y="9026"/>
                  <a:pt x="15102" y="9121"/>
                  <a:pt x="15411" y="9065"/>
                </a:cubicBezTo>
                <a:cubicBezTo>
                  <a:pt x="15411" y="9065"/>
                  <a:pt x="16417" y="8930"/>
                  <a:pt x="17211" y="8789"/>
                </a:cubicBezTo>
                <a:cubicBezTo>
                  <a:pt x="17755" y="8694"/>
                  <a:pt x="18941" y="8418"/>
                  <a:pt x="19175" y="8368"/>
                </a:cubicBezTo>
                <a:cubicBezTo>
                  <a:pt x="19296" y="8323"/>
                  <a:pt x="19461" y="8345"/>
                  <a:pt x="19491" y="8345"/>
                </a:cubicBezTo>
                <a:cubicBezTo>
                  <a:pt x="19665" y="8345"/>
                  <a:pt x="19878" y="8316"/>
                  <a:pt x="19999" y="8294"/>
                </a:cubicBezTo>
                <a:cubicBezTo>
                  <a:pt x="19999" y="8294"/>
                  <a:pt x="20383" y="8205"/>
                  <a:pt x="20473" y="8171"/>
                </a:cubicBezTo>
                <a:cubicBezTo>
                  <a:pt x="20829" y="8076"/>
                  <a:pt x="20693" y="7857"/>
                  <a:pt x="20700" y="7655"/>
                </a:cubicBezTo>
                <a:cubicBezTo>
                  <a:pt x="20708" y="7458"/>
                  <a:pt x="20669" y="7300"/>
                  <a:pt x="20669" y="7300"/>
                </a:cubicBezTo>
                <a:cubicBezTo>
                  <a:pt x="20669" y="7300"/>
                  <a:pt x="20730" y="7137"/>
                  <a:pt x="20625" y="7047"/>
                </a:cubicBezTo>
                <a:cubicBezTo>
                  <a:pt x="20511" y="6952"/>
                  <a:pt x="19998" y="7081"/>
                  <a:pt x="19635" y="7126"/>
                </a:cubicBezTo>
                <a:cubicBezTo>
                  <a:pt x="19605" y="7138"/>
                  <a:pt x="19508" y="7160"/>
                  <a:pt x="19470" y="7160"/>
                </a:cubicBezTo>
                <a:cubicBezTo>
                  <a:pt x="19311" y="7154"/>
                  <a:pt x="19190" y="7170"/>
                  <a:pt x="19144" y="7254"/>
                </a:cubicBezTo>
                <a:cubicBezTo>
                  <a:pt x="19061" y="7316"/>
                  <a:pt x="19015" y="7575"/>
                  <a:pt x="18962" y="7620"/>
                </a:cubicBezTo>
                <a:cubicBezTo>
                  <a:pt x="18864" y="7743"/>
                  <a:pt x="18329" y="7728"/>
                  <a:pt x="17022" y="7801"/>
                </a:cubicBezTo>
                <a:cubicBezTo>
                  <a:pt x="16531" y="7823"/>
                  <a:pt x="16063" y="7834"/>
                  <a:pt x="15881" y="7839"/>
                </a:cubicBezTo>
                <a:cubicBezTo>
                  <a:pt x="15836" y="7839"/>
                  <a:pt x="15791" y="7823"/>
                  <a:pt x="15768" y="7795"/>
                </a:cubicBezTo>
                <a:lnTo>
                  <a:pt x="15397" y="7261"/>
                </a:lnTo>
                <a:cubicBezTo>
                  <a:pt x="15337" y="7132"/>
                  <a:pt x="15313" y="6907"/>
                  <a:pt x="14927" y="6222"/>
                </a:cubicBezTo>
                <a:cubicBezTo>
                  <a:pt x="14897" y="6177"/>
                  <a:pt x="14528" y="5181"/>
                  <a:pt x="14415" y="5030"/>
                </a:cubicBezTo>
                <a:cubicBezTo>
                  <a:pt x="14370" y="4973"/>
                  <a:pt x="14362" y="4883"/>
                  <a:pt x="14113" y="4726"/>
                </a:cubicBezTo>
                <a:cubicBezTo>
                  <a:pt x="13947" y="4625"/>
                  <a:pt x="13598" y="4608"/>
                  <a:pt x="13379" y="4614"/>
                </a:cubicBezTo>
                <a:cubicBezTo>
                  <a:pt x="13348" y="4546"/>
                  <a:pt x="13343" y="4469"/>
                  <a:pt x="13388" y="4424"/>
                </a:cubicBezTo>
                <a:cubicBezTo>
                  <a:pt x="13464" y="4345"/>
                  <a:pt x="13667" y="4389"/>
                  <a:pt x="13931" y="4417"/>
                </a:cubicBezTo>
                <a:cubicBezTo>
                  <a:pt x="14075" y="4434"/>
                  <a:pt x="14474" y="4452"/>
                  <a:pt x="14587" y="4429"/>
                </a:cubicBezTo>
                <a:cubicBezTo>
                  <a:pt x="14731" y="4401"/>
                  <a:pt x="14837" y="4311"/>
                  <a:pt x="14852" y="4227"/>
                </a:cubicBezTo>
                <a:cubicBezTo>
                  <a:pt x="14859" y="4171"/>
                  <a:pt x="14867" y="4098"/>
                  <a:pt x="14890" y="4059"/>
                </a:cubicBezTo>
                <a:cubicBezTo>
                  <a:pt x="14935" y="3986"/>
                  <a:pt x="15058" y="3957"/>
                  <a:pt x="15126" y="3946"/>
                </a:cubicBezTo>
                <a:cubicBezTo>
                  <a:pt x="15269" y="3924"/>
                  <a:pt x="15177" y="3799"/>
                  <a:pt x="15154" y="3760"/>
                </a:cubicBezTo>
                <a:cubicBezTo>
                  <a:pt x="15124" y="3715"/>
                  <a:pt x="15185" y="3704"/>
                  <a:pt x="15223" y="3681"/>
                </a:cubicBezTo>
                <a:cubicBezTo>
                  <a:pt x="15260" y="3664"/>
                  <a:pt x="15298" y="3631"/>
                  <a:pt x="15298" y="3592"/>
                </a:cubicBezTo>
                <a:cubicBezTo>
                  <a:pt x="15306" y="3558"/>
                  <a:pt x="15261" y="3552"/>
                  <a:pt x="15246" y="3456"/>
                </a:cubicBezTo>
                <a:cubicBezTo>
                  <a:pt x="15239" y="3411"/>
                  <a:pt x="15209" y="3350"/>
                  <a:pt x="15277" y="3339"/>
                </a:cubicBezTo>
                <a:cubicBezTo>
                  <a:pt x="15315" y="3333"/>
                  <a:pt x="15458" y="3311"/>
                  <a:pt x="15511" y="3216"/>
                </a:cubicBezTo>
                <a:cubicBezTo>
                  <a:pt x="15556" y="3120"/>
                  <a:pt x="15480" y="3025"/>
                  <a:pt x="15442" y="2991"/>
                </a:cubicBezTo>
                <a:cubicBezTo>
                  <a:pt x="15412" y="2963"/>
                  <a:pt x="15351" y="2894"/>
                  <a:pt x="15336" y="2872"/>
                </a:cubicBezTo>
                <a:cubicBezTo>
                  <a:pt x="15313" y="2849"/>
                  <a:pt x="15245" y="2794"/>
                  <a:pt x="15230" y="2766"/>
                </a:cubicBezTo>
                <a:cubicBezTo>
                  <a:pt x="15215" y="2744"/>
                  <a:pt x="15171" y="2664"/>
                  <a:pt x="15164" y="2619"/>
                </a:cubicBezTo>
                <a:cubicBezTo>
                  <a:pt x="15156" y="2574"/>
                  <a:pt x="15139" y="2558"/>
                  <a:pt x="15192" y="2468"/>
                </a:cubicBezTo>
                <a:cubicBezTo>
                  <a:pt x="15237" y="2378"/>
                  <a:pt x="15275" y="2327"/>
                  <a:pt x="15298" y="2276"/>
                </a:cubicBezTo>
                <a:cubicBezTo>
                  <a:pt x="15321" y="2231"/>
                  <a:pt x="15366" y="2108"/>
                  <a:pt x="15374" y="2023"/>
                </a:cubicBezTo>
                <a:cubicBezTo>
                  <a:pt x="15381" y="1945"/>
                  <a:pt x="15397" y="1838"/>
                  <a:pt x="15329" y="1658"/>
                </a:cubicBezTo>
                <a:cubicBezTo>
                  <a:pt x="15268" y="1507"/>
                  <a:pt x="15179" y="1422"/>
                  <a:pt x="15126" y="1377"/>
                </a:cubicBezTo>
                <a:cubicBezTo>
                  <a:pt x="15133" y="1372"/>
                  <a:pt x="15359" y="1175"/>
                  <a:pt x="15253" y="1035"/>
                </a:cubicBezTo>
                <a:cubicBezTo>
                  <a:pt x="15193" y="951"/>
                  <a:pt x="15058" y="765"/>
                  <a:pt x="14710" y="642"/>
                </a:cubicBezTo>
                <a:cubicBezTo>
                  <a:pt x="14272" y="484"/>
                  <a:pt x="14036" y="12"/>
                  <a:pt x="12654" y="1"/>
                </a:cubicBezTo>
                <a:close/>
                <a:moveTo>
                  <a:pt x="9242" y="7253"/>
                </a:moveTo>
                <a:cubicBezTo>
                  <a:pt x="9253" y="7258"/>
                  <a:pt x="9254" y="7271"/>
                  <a:pt x="9247" y="7283"/>
                </a:cubicBezTo>
                <a:cubicBezTo>
                  <a:pt x="9111" y="7569"/>
                  <a:pt x="9034" y="7743"/>
                  <a:pt x="8883" y="8182"/>
                </a:cubicBezTo>
                <a:cubicBezTo>
                  <a:pt x="8709" y="8710"/>
                  <a:pt x="8657" y="9526"/>
                  <a:pt x="8650" y="9987"/>
                </a:cubicBezTo>
                <a:cubicBezTo>
                  <a:pt x="8657" y="10088"/>
                  <a:pt x="8507" y="10412"/>
                  <a:pt x="8402" y="10373"/>
                </a:cubicBezTo>
                <a:cubicBezTo>
                  <a:pt x="8371" y="10328"/>
                  <a:pt x="8333" y="10284"/>
                  <a:pt x="8333" y="10273"/>
                </a:cubicBezTo>
                <a:cubicBezTo>
                  <a:pt x="8333" y="10222"/>
                  <a:pt x="8128" y="9610"/>
                  <a:pt x="8203" y="8840"/>
                </a:cubicBezTo>
                <a:cubicBezTo>
                  <a:pt x="8264" y="8289"/>
                  <a:pt x="8136" y="7879"/>
                  <a:pt x="8114" y="7727"/>
                </a:cubicBezTo>
                <a:cubicBezTo>
                  <a:pt x="8114" y="7721"/>
                  <a:pt x="8128" y="7699"/>
                  <a:pt x="8158" y="7671"/>
                </a:cubicBezTo>
                <a:cubicBezTo>
                  <a:pt x="8234" y="7755"/>
                  <a:pt x="8296" y="7817"/>
                  <a:pt x="8326" y="7839"/>
                </a:cubicBezTo>
                <a:cubicBezTo>
                  <a:pt x="8402" y="7912"/>
                  <a:pt x="8468" y="7844"/>
                  <a:pt x="8468" y="7844"/>
                </a:cubicBezTo>
                <a:cubicBezTo>
                  <a:pt x="8468" y="7844"/>
                  <a:pt x="9170" y="7289"/>
                  <a:pt x="9185" y="7272"/>
                </a:cubicBezTo>
                <a:cubicBezTo>
                  <a:pt x="9212" y="7250"/>
                  <a:pt x="9232" y="7247"/>
                  <a:pt x="9242" y="7253"/>
                </a:cubicBezTo>
                <a:close/>
              </a:path>
            </a:pathLst>
          </a:custGeom>
          <a:solidFill>
            <a:schemeClr val="accent2"/>
          </a:solidFill>
          <a:ln w="12700">
            <a:miter lim="400000"/>
          </a:ln>
          <a:effectLst>
            <a:outerShdw sx="100000" sy="100000" kx="0" ky="0" algn="b" rotWithShape="0" blurRad="25400" dist="25400" dir="2388334">
              <a:srgbClr val="000000">
                <a:alpha val="79310"/>
              </a:srgbClr>
            </a:outerShdw>
          </a:effectLst>
        </p:spPr>
        <p:txBody>
          <a:bodyPr lIns="50800" tIns="50800" rIns="50800" bIns="50800" anchor="ctr"/>
          <a:lstStyle/>
          <a:p>
            <a:pPr>
              <a:defRPr sz="2400">
                <a:solidFill>
                  <a:srgbClr val="FFFFFF"/>
                </a:solidFill>
              </a:defRPr>
            </a:pPr>
          </a:p>
        </p:txBody>
      </p:sp>
      <p:sp>
        <p:nvSpPr>
          <p:cNvPr id="618" name="Pedestrian Crossing"/>
          <p:cNvSpPr/>
          <p:nvPr/>
        </p:nvSpPr>
        <p:spPr>
          <a:xfrm flipH="1">
            <a:off x="11815656" y="5474029"/>
            <a:ext cx="495594" cy="8150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429" y="0"/>
                </a:moveTo>
                <a:cubicBezTo>
                  <a:pt x="7736" y="0"/>
                  <a:pt x="7043" y="162"/>
                  <a:pt x="6514" y="483"/>
                </a:cubicBezTo>
                <a:cubicBezTo>
                  <a:pt x="5456" y="1127"/>
                  <a:pt x="5456" y="2169"/>
                  <a:pt x="6514" y="2812"/>
                </a:cubicBezTo>
                <a:cubicBezTo>
                  <a:pt x="7572" y="3455"/>
                  <a:pt x="9288" y="3455"/>
                  <a:pt x="10347" y="2812"/>
                </a:cubicBezTo>
                <a:cubicBezTo>
                  <a:pt x="11405" y="2169"/>
                  <a:pt x="11405" y="1127"/>
                  <a:pt x="10347" y="483"/>
                </a:cubicBezTo>
                <a:cubicBezTo>
                  <a:pt x="9817" y="162"/>
                  <a:pt x="9122" y="0"/>
                  <a:pt x="8429" y="0"/>
                </a:cubicBezTo>
                <a:close/>
                <a:moveTo>
                  <a:pt x="11172" y="3610"/>
                </a:moveTo>
                <a:cubicBezTo>
                  <a:pt x="9451" y="3587"/>
                  <a:pt x="7797" y="4202"/>
                  <a:pt x="7113" y="5239"/>
                </a:cubicBezTo>
                <a:lnTo>
                  <a:pt x="4935" y="8540"/>
                </a:lnTo>
                <a:lnTo>
                  <a:pt x="0" y="9903"/>
                </a:lnTo>
                <a:lnTo>
                  <a:pt x="873" y="11494"/>
                </a:lnTo>
                <a:lnTo>
                  <a:pt x="7304" y="9903"/>
                </a:lnTo>
                <a:lnTo>
                  <a:pt x="8429" y="8548"/>
                </a:lnTo>
                <a:lnTo>
                  <a:pt x="9641" y="11358"/>
                </a:lnTo>
                <a:lnTo>
                  <a:pt x="6509" y="14359"/>
                </a:lnTo>
                <a:lnTo>
                  <a:pt x="3312" y="21055"/>
                </a:lnTo>
                <a:lnTo>
                  <a:pt x="6472" y="21600"/>
                </a:lnTo>
                <a:lnTo>
                  <a:pt x="9787" y="16330"/>
                </a:lnTo>
                <a:lnTo>
                  <a:pt x="11519" y="15338"/>
                </a:lnTo>
                <a:lnTo>
                  <a:pt x="16964" y="21573"/>
                </a:lnTo>
                <a:lnTo>
                  <a:pt x="19876" y="20575"/>
                </a:lnTo>
                <a:lnTo>
                  <a:pt x="16012" y="15479"/>
                </a:lnTo>
                <a:lnTo>
                  <a:pt x="17155" y="10373"/>
                </a:lnTo>
                <a:lnTo>
                  <a:pt x="15077" y="6969"/>
                </a:lnTo>
                <a:lnTo>
                  <a:pt x="17558" y="7529"/>
                </a:lnTo>
                <a:lnTo>
                  <a:pt x="18848" y="11134"/>
                </a:lnTo>
                <a:lnTo>
                  <a:pt x="21600" y="11134"/>
                </a:lnTo>
                <a:lnTo>
                  <a:pt x="20133" y="5917"/>
                </a:lnTo>
                <a:lnTo>
                  <a:pt x="12883" y="3855"/>
                </a:lnTo>
                <a:cubicBezTo>
                  <a:pt x="12328" y="3697"/>
                  <a:pt x="11746" y="3618"/>
                  <a:pt x="11172" y="3610"/>
                </a:cubicBezTo>
                <a:close/>
              </a:path>
            </a:pathLst>
          </a:custGeom>
          <a:solidFill>
            <a:schemeClr val="accent2"/>
          </a:solidFill>
          <a:ln w="12700">
            <a:miter lim="400000"/>
          </a:ln>
          <a:effectLst>
            <a:outerShdw sx="100000" sy="100000" kx="0" ky="0" algn="b" rotWithShape="0" blurRad="25400" dist="25400" dir="2388334">
              <a:srgbClr val="000000">
                <a:alpha val="79310"/>
              </a:srgbClr>
            </a:outerShdw>
          </a:effectLst>
        </p:spPr>
        <p:txBody>
          <a:bodyPr lIns="50800" tIns="50800" rIns="50800" bIns="50800" anchor="ctr"/>
          <a:lstStyle/>
          <a:p>
            <a:pPr>
              <a:defRPr sz="2400">
                <a:solidFill>
                  <a:srgbClr val="FFFFFF"/>
                </a:solidFill>
              </a:defRPr>
            </a:pPr>
          </a:p>
        </p:txBody>
      </p:sp>
      <p:sp>
        <p:nvSpPr>
          <p:cNvPr id="619" name="Woman Walking"/>
          <p:cNvSpPr/>
          <p:nvPr/>
        </p:nvSpPr>
        <p:spPr>
          <a:xfrm flipH="1">
            <a:off x="11345426" y="2400892"/>
            <a:ext cx="707490" cy="1530096"/>
          </a:xfrm>
          <a:custGeom>
            <a:avLst/>
            <a:gdLst/>
            <a:ahLst/>
            <a:cxnLst>
              <a:cxn ang="0">
                <a:pos x="wd2" y="hd2"/>
              </a:cxn>
              <a:cxn ang="5400000">
                <a:pos x="wd2" y="hd2"/>
              </a:cxn>
              <a:cxn ang="10800000">
                <a:pos x="wd2" y="hd2"/>
              </a:cxn>
              <a:cxn ang="16200000">
                <a:pos x="wd2" y="hd2"/>
              </a:cxn>
            </a:cxnLst>
            <a:rect l="0" t="0" r="r" b="b"/>
            <a:pathLst>
              <a:path w="21407" h="21576" fill="norm" stroke="1" extrusionOk="0">
                <a:moveTo>
                  <a:pt x="9897" y="1"/>
                </a:moveTo>
                <a:cubicBezTo>
                  <a:pt x="9630" y="7"/>
                  <a:pt x="9372" y="26"/>
                  <a:pt x="9182" y="69"/>
                </a:cubicBezTo>
                <a:cubicBezTo>
                  <a:pt x="9135" y="80"/>
                  <a:pt x="9054" y="84"/>
                  <a:pt x="9019" y="79"/>
                </a:cubicBezTo>
                <a:cubicBezTo>
                  <a:pt x="8811" y="30"/>
                  <a:pt x="8555" y="53"/>
                  <a:pt x="8347" y="96"/>
                </a:cubicBezTo>
                <a:cubicBezTo>
                  <a:pt x="8000" y="166"/>
                  <a:pt x="6312" y="580"/>
                  <a:pt x="5745" y="2041"/>
                </a:cubicBezTo>
                <a:cubicBezTo>
                  <a:pt x="5468" y="2763"/>
                  <a:pt x="5722" y="2892"/>
                  <a:pt x="5399" y="3258"/>
                </a:cubicBezTo>
                <a:cubicBezTo>
                  <a:pt x="5098" y="3603"/>
                  <a:pt x="4797" y="3938"/>
                  <a:pt x="4936" y="4396"/>
                </a:cubicBezTo>
                <a:cubicBezTo>
                  <a:pt x="5029" y="4698"/>
                  <a:pt x="5572" y="4957"/>
                  <a:pt x="5572" y="4962"/>
                </a:cubicBezTo>
                <a:cubicBezTo>
                  <a:pt x="4994" y="5501"/>
                  <a:pt x="4243" y="6928"/>
                  <a:pt x="4000" y="7424"/>
                </a:cubicBezTo>
                <a:cubicBezTo>
                  <a:pt x="3757" y="7920"/>
                  <a:pt x="3550" y="8372"/>
                  <a:pt x="3238" y="9988"/>
                </a:cubicBezTo>
                <a:cubicBezTo>
                  <a:pt x="3192" y="10247"/>
                  <a:pt x="3122" y="10431"/>
                  <a:pt x="3007" y="10630"/>
                </a:cubicBezTo>
                <a:cubicBezTo>
                  <a:pt x="2937" y="10732"/>
                  <a:pt x="2464" y="10899"/>
                  <a:pt x="2302" y="11066"/>
                </a:cubicBezTo>
                <a:cubicBezTo>
                  <a:pt x="2186" y="11179"/>
                  <a:pt x="2023" y="11524"/>
                  <a:pt x="1977" y="11708"/>
                </a:cubicBezTo>
                <a:cubicBezTo>
                  <a:pt x="1954" y="11815"/>
                  <a:pt x="1991" y="11853"/>
                  <a:pt x="2060" y="11950"/>
                </a:cubicBezTo>
                <a:cubicBezTo>
                  <a:pt x="2095" y="12004"/>
                  <a:pt x="2094" y="11993"/>
                  <a:pt x="2186" y="12031"/>
                </a:cubicBezTo>
                <a:cubicBezTo>
                  <a:pt x="2233" y="12053"/>
                  <a:pt x="2303" y="12032"/>
                  <a:pt x="2291" y="12048"/>
                </a:cubicBezTo>
                <a:cubicBezTo>
                  <a:pt x="2280" y="12075"/>
                  <a:pt x="2384" y="12224"/>
                  <a:pt x="2522" y="12230"/>
                </a:cubicBezTo>
                <a:cubicBezTo>
                  <a:pt x="2684" y="12235"/>
                  <a:pt x="2741" y="12241"/>
                  <a:pt x="2833" y="12305"/>
                </a:cubicBezTo>
                <a:cubicBezTo>
                  <a:pt x="3053" y="12446"/>
                  <a:pt x="3330" y="12467"/>
                  <a:pt x="3422" y="12381"/>
                </a:cubicBezTo>
                <a:cubicBezTo>
                  <a:pt x="3549" y="12263"/>
                  <a:pt x="3573" y="12149"/>
                  <a:pt x="3585" y="12139"/>
                </a:cubicBezTo>
                <a:cubicBezTo>
                  <a:pt x="3619" y="12085"/>
                  <a:pt x="3609" y="12075"/>
                  <a:pt x="3632" y="12102"/>
                </a:cubicBezTo>
                <a:cubicBezTo>
                  <a:pt x="3736" y="12247"/>
                  <a:pt x="3976" y="12317"/>
                  <a:pt x="4069" y="12193"/>
                </a:cubicBezTo>
                <a:cubicBezTo>
                  <a:pt x="4104" y="12139"/>
                  <a:pt x="4034" y="12144"/>
                  <a:pt x="4069" y="12053"/>
                </a:cubicBezTo>
                <a:cubicBezTo>
                  <a:pt x="4092" y="11977"/>
                  <a:pt x="4208" y="11740"/>
                  <a:pt x="4347" y="11438"/>
                </a:cubicBezTo>
                <a:cubicBezTo>
                  <a:pt x="4486" y="11142"/>
                  <a:pt x="4383" y="10895"/>
                  <a:pt x="4336" y="10674"/>
                </a:cubicBezTo>
                <a:cubicBezTo>
                  <a:pt x="4313" y="10571"/>
                  <a:pt x="4708" y="10005"/>
                  <a:pt x="4893" y="9719"/>
                </a:cubicBezTo>
                <a:cubicBezTo>
                  <a:pt x="5078" y="9433"/>
                  <a:pt x="5456" y="8588"/>
                  <a:pt x="5630" y="8195"/>
                </a:cubicBezTo>
                <a:cubicBezTo>
                  <a:pt x="5803" y="7796"/>
                  <a:pt x="6327" y="7425"/>
                  <a:pt x="6569" y="7198"/>
                </a:cubicBezTo>
                <a:cubicBezTo>
                  <a:pt x="6650" y="7408"/>
                  <a:pt x="6718" y="7806"/>
                  <a:pt x="6591" y="8210"/>
                </a:cubicBezTo>
                <a:cubicBezTo>
                  <a:pt x="6371" y="8911"/>
                  <a:pt x="5376" y="9639"/>
                  <a:pt x="5388" y="9628"/>
                </a:cubicBezTo>
                <a:lnTo>
                  <a:pt x="5482" y="9731"/>
                </a:lnTo>
                <a:cubicBezTo>
                  <a:pt x="5389" y="9865"/>
                  <a:pt x="5190" y="10053"/>
                  <a:pt x="5167" y="10307"/>
                </a:cubicBezTo>
                <a:cubicBezTo>
                  <a:pt x="5133" y="11007"/>
                  <a:pt x="5608" y="11481"/>
                  <a:pt x="5608" y="11573"/>
                </a:cubicBezTo>
                <a:cubicBezTo>
                  <a:pt x="5608" y="11697"/>
                  <a:pt x="5283" y="12462"/>
                  <a:pt x="5052" y="13243"/>
                </a:cubicBezTo>
                <a:cubicBezTo>
                  <a:pt x="4971" y="13534"/>
                  <a:pt x="4960" y="14849"/>
                  <a:pt x="4636" y="15291"/>
                </a:cubicBezTo>
                <a:cubicBezTo>
                  <a:pt x="4393" y="15636"/>
                  <a:pt x="3700" y="15793"/>
                  <a:pt x="3007" y="16763"/>
                </a:cubicBezTo>
                <a:cubicBezTo>
                  <a:pt x="2463" y="17528"/>
                  <a:pt x="982" y="19521"/>
                  <a:pt x="936" y="19602"/>
                </a:cubicBezTo>
                <a:cubicBezTo>
                  <a:pt x="913" y="19645"/>
                  <a:pt x="1077" y="19666"/>
                  <a:pt x="1077" y="19666"/>
                </a:cubicBezTo>
                <a:cubicBezTo>
                  <a:pt x="1042" y="19784"/>
                  <a:pt x="578" y="19952"/>
                  <a:pt x="416" y="20055"/>
                </a:cubicBezTo>
                <a:cubicBezTo>
                  <a:pt x="115" y="20243"/>
                  <a:pt x="94" y="20318"/>
                  <a:pt x="37" y="20469"/>
                </a:cubicBezTo>
                <a:cubicBezTo>
                  <a:pt x="-21" y="20609"/>
                  <a:pt x="-35" y="20674"/>
                  <a:pt x="185" y="20733"/>
                </a:cubicBezTo>
                <a:cubicBezTo>
                  <a:pt x="393" y="20792"/>
                  <a:pt x="1098" y="21019"/>
                  <a:pt x="1283" y="21003"/>
                </a:cubicBezTo>
                <a:cubicBezTo>
                  <a:pt x="1803" y="20959"/>
                  <a:pt x="2603" y="21370"/>
                  <a:pt x="3043" y="21477"/>
                </a:cubicBezTo>
                <a:cubicBezTo>
                  <a:pt x="3436" y="21596"/>
                  <a:pt x="3827" y="21573"/>
                  <a:pt x="4289" y="21573"/>
                </a:cubicBezTo>
                <a:cubicBezTo>
                  <a:pt x="4891" y="21579"/>
                  <a:pt x="5261" y="21573"/>
                  <a:pt x="5735" y="21573"/>
                </a:cubicBezTo>
                <a:cubicBezTo>
                  <a:pt x="6001" y="21573"/>
                  <a:pt x="6083" y="21488"/>
                  <a:pt x="5944" y="21380"/>
                </a:cubicBezTo>
                <a:cubicBezTo>
                  <a:pt x="5852" y="21304"/>
                  <a:pt x="4763" y="21084"/>
                  <a:pt x="4705" y="21073"/>
                </a:cubicBezTo>
                <a:cubicBezTo>
                  <a:pt x="4358" y="20960"/>
                  <a:pt x="3791" y="20555"/>
                  <a:pt x="3491" y="20415"/>
                </a:cubicBezTo>
                <a:cubicBezTo>
                  <a:pt x="3329" y="20345"/>
                  <a:pt x="3065" y="20253"/>
                  <a:pt x="2996" y="20146"/>
                </a:cubicBezTo>
                <a:cubicBezTo>
                  <a:pt x="2973" y="20119"/>
                  <a:pt x="3040" y="19947"/>
                  <a:pt x="3028" y="19947"/>
                </a:cubicBezTo>
                <a:cubicBezTo>
                  <a:pt x="3028" y="19947"/>
                  <a:pt x="3135" y="19974"/>
                  <a:pt x="3285" y="19947"/>
                </a:cubicBezTo>
                <a:cubicBezTo>
                  <a:pt x="3331" y="19941"/>
                  <a:pt x="3551" y="19688"/>
                  <a:pt x="3863" y="19435"/>
                </a:cubicBezTo>
                <a:cubicBezTo>
                  <a:pt x="4649" y="18788"/>
                  <a:pt x="4428" y="18918"/>
                  <a:pt x="5735" y="17706"/>
                </a:cubicBezTo>
                <a:cubicBezTo>
                  <a:pt x="6139" y="17328"/>
                  <a:pt x="7006" y="16644"/>
                  <a:pt x="7422" y="16283"/>
                </a:cubicBezTo>
                <a:cubicBezTo>
                  <a:pt x="7653" y="16083"/>
                  <a:pt x="8257" y="15334"/>
                  <a:pt x="8546" y="15027"/>
                </a:cubicBezTo>
                <a:cubicBezTo>
                  <a:pt x="8696" y="14865"/>
                  <a:pt x="9237" y="14116"/>
                  <a:pt x="9503" y="13567"/>
                </a:cubicBezTo>
                <a:cubicBezTo>
                  <a:pt x="9561" y="13453"/>
                  <a:pt x="9598" y="13539"/>
                  <a:pt x="9760" y="13658"/>
                </a:cubicBezTo>
                <a:cubicBezTo>
                  <a:pt x="9864" y="13733"/>
                  <a:pt x="11700" y="14838"/>
                  <a:pt x="12278" y="15399"/>
                </a:cubicBezTo>
                <a:cubicBezTo>
                  <a:pt x="12440" y="15555"/>
                  <a:pt x="12591" y="15716"/>
                  <a:pt x="12614" y="15889"/>
                </a:cubicBezTo>
                <a:cubicBezTo>
                  <a:pt x="12788" y="16869"/>
                  <a:pt x="12825" y="17452"/>
                  <a:pt x="13275" y="18012"/>
                </a:cubicBezTo>
                <a:cubicBezTo>
                  <a:pt x="13703" y="18551"/>
                  <a:pt x="14927" y="20200"/>
                  <a:pt x="14974" y="20243"/>
                </a:cubicBezTo>
                <a:cubicBezTo>
                  <a:pt x="15020" y="20286"/>
                  <a:pt x="15021" y="20357"/>
                  <a:pt x="15125" y="20346"/>
                </a:cubicBezTo>
                <a:cubicBezTo>
                  <a:pt x="15287" y="20330"/>
                  <a:pt x="15331" y="20319"/>
                  <a:pt x="15331" y="20319"/>
                </a:cubicBezTo>
                <a:cubicBezTo>
                  <a:pt x="15343" y="20341"/>
                  <a:pt x="15402" y="20475"/>
                  <a:pt x="15378" y="20674"/>
                </a:cubicBezTo>
                <a:cubicBezTo>
                  <a:pt x="15344" y="20874"/>
                  <a:pt x="15297" y="20944"/>
                  <a:pt x="15331" y="21127"/>
                </a:cubicBezTo>
                <a:cubicBezTo>
                  <a:pt x="15389" y="21413"/>
                  <a:pt x="15516" y="21461"/>
                  <a:pt x="15747" y="21568"/>
                </a:cubicBezTo>
                <a:cubicBezTo>
                  <a:pt x="15793" y="21585"/>
                  <a:pt x="16547" y="21536"/>
                  <a:pt x="16871" y="21515"/>
                </a:cubicBezTo>
                <a:cubicBezTo>
                  <a:pt x="16940" y="21509"/>
                  <a:pt x="17043" y="21418"/>
                  <a:pt x="17239" y="21407"/>
                </a:cubicBezTo>
                <a:cubicBezTo>
                  <a:pt x="17655" y="21385"/>
                  <a:pt x="18189" y="21440"/>
                  <a:pt x="19068" y="21343"/>
                </a:cubicBezTo>
                <a:cubicBezTo>
                  <a:pt x="20016" y="21235"/>
                  <a:pt x="20315" y="21180"/>
                  <a:pt x="20824" y="21062"/>
                </a:cubicBezTo>
                <a:cubicBezTo>
                  <a:pt x="21448" y="20884"/>
                  <a:pt x="21565" y="20680"/>
                  <a:pt x="21207" y="20615"/>
                </a:cubicBezTo>
                <a:cubicBezTo>
                  <a:pt x="21033" y="20583"/>
                  <a:pt x="20651" y="20631"/>
                  <a:pt x="20235" y="20615"/>
                </a:cubicBezTo>
                <a:cubicBezTo>
                  <a:pt x="19795" y="20594"/>
                  <a:pt x="18592" y="20502"/>
                  <a:pt x="18106" y="20427"/>
                </a:cubicBezTo>
                <a:cubicBezTo>
                  <a:pt x="17968" y="20405"/>
                  <a:pt x="17851" y="20400"/>
                  <a:pt x="17713" y="20319"/>
                </a:cubicBezTo>
                <a:cubicBezTo>
                  <a:pt x="17678" y="20297"/>
                  <a:pt x="17563" y="20243"/>
                  <a:pt x="17528" y="20221"/>
                </a:cubicBezTo>
                <a:cubicBezTo>
                  <a:pt x="17505" y="20205"/>
                  <a:pt x="17320" y="20049"/>
                  <a:pt x="17297" y="20028"/>
                </a:cubicBezTo>
                <a:cubicBezTo>
                  <a:pt x="17470" y="19995"/>
                  <a:pt x="17505" y="19984"/>
                  <a:pt x="17470" y="19925"/>
                </a:cubicBezTo>
                <a:cubicBezTo>
                  <a:pt x="17424" y="19833"/>
                  <a:pt x="16420" y="17203"/>
                  <a:pt x="15993" y="15894"/>
                </a:cubicBezTo>
                <a:cubicBezTo>
                  <a:pt x="15946" y="15737"/>
                  <a:pt x="15887" y="15577"/>
                  <a:pt x="15841" y="15426"/>
                </a:cubicBezTo>
                <a:cubicBezTo>
                  <a:pt x="15748" y="15092"/>
                  <a:pt x="15737" y="14854"/>
                  <a:pt x="15552" y="14574"/>
                </a:cubicBezTo>
                <a:cubicBezTo>
                  <a:pt x="15355" y="14272"/>
                  <a:pt x="14117" y="12597"/>
                  <a:pt x="12903" y="11320"/>
                </a:cubicBezTo>
                <a:cubicBezTo>
                  <a:pt x="12429" y="10825"/>
                  <a:pt x="11839" y="10457"/>
                  <a:pt x="11758" y="9724"/>
                </a:cubicBezTo>
                <a:cubicBezTo>
                  <a:pt x="11723" y="9390"/>
                  <a:pt x="11853" y="9057"/>
                  <a:pt x="11899" y="8901"/>
                </a:cubicBezTo>
                <a:cubicBezTo>
                  <a:pt x="11968" y="8669"/>
                  <a:pt x="12105" y="8389"/>
                  <a:pt x="12105" y="8389"/>
                </a:cubicBezTo>
                <a:cubicBezTo>
                  <a:pt x="12105" y="8389"/>
                  <a:pt x="12119" y="8502"/>
                  <a:pt x="12361" y="8609"/>
                </a:cubicBezTo>
                <a:cubicBezTo>
                  <a:pt x="12604" y="8717"/>
                  <a:pt x="12602" y="8711"/>
                  <a:pt x="12914" y="8835"/>
                </a:cubicBezTo>
                <a:cubicBezTo>
                  <a:pt x="13619" y="9126"/>
                  <a:pt x="16360" y="9865"/>
                  <a:pt x="16383" y="9956"/>
                </a:cubicBezTo>
                <a:cubicBezTo>
                  <a:pt x="16406" y="10053"/>
                  <a:pt x="16708" y="10259"/>
                  <a:pt x="17055" y="10382"/>
                </a:cubicBezTo>
                <a:cubicBezTo>
                  <a:pt x="17402" y="10501"/>
                  <a:pt x="17517" y="10516"/>
                  <a:pt x="17586" y="10581"/>
                </a:cubicBezTo>
                <a:cubicBezTo>
                  <a:pt x="17667" y="10673"/>
                  <a:pt x="18153" y="10711"/>
                  <a:pt x="18280" y="10728"/>
                </a:cubicBezTo>
                <a:cubicBezTo>
                  <a:pt x="18557" y="10760"/>
                  <a:pt x="18893" y="10489"/>
                  <a:pt x="19089" y="10478"/>
                </a:cubicBezTo>
                <a:cubicBezTo>
                  <a:pt x="19216" y="10468"/>
                  <a:pt x="19355" y="10398"/>
                  <a:pt x="19378" y="10253"/>
                </a:cubicBezTo>
                <a:cubicBezTo>
                  <a:pt x="19390" y="10167"/>
                  <a:pt x="19391" y="10000"/>
                  <a:pt x="19194" y="9929"/>
                </a:cubicBezTo>
                <a:cubicBezTo>
                  <a:pt x="18986" y="9859"/>
                  <a:pt x="18638" y="9736"/>
                  <a:pt x="18395" y="9704"/>
                </a:cubicBezTo>
                <a:cubicBezTo>
                  <a:pt x="18176" y="9672"/>
                  <a:pt x="17865" y="9649"/>
                  <a:pt x="17391" y="9535"/>
                </a:cubicBezTo>
                <a:cubicBezTo>
                  <a:pt x="17021" y="9444"/>
                  <a:pt x="16892" y="9390"/>
                  <a:pt x="16556" y="9207"/>
                </a:cubicBezTo>
                <a:cubicBezTo>
                  <a:pt x="14406" y="8065"/>
                  <a:pt x="13599" y="7769"/>
                  <a:pt x="13333" y="7688"/>
                </a:cubicBezTo>
                <a:cubicBezTo>
                  <a:pt x="13148" y="7634"/>
                  <a:pt x="12939" y="7472"/>
                  <a:pt x="12766" y="7272"/>
                </a:cubicBezTo>
                <a:cubicBezTo>
                  <a:pt x="12766" y="7251"/>
                  <a:pt x="12905" y="6724"/>
                  <a:pt x="13113" y="6476"/>
                </a:cubicBezTo>
                <a:cubicBezTo>
                  <a:pt x="13217" y="6347"/>
                  <a:pt x="13263" y="6120"/>
                  <a:pt x="13229" y="6018"/>
                </a:cubicBezTo>
                <a:cubicBezTo>
                  <a:pt x="13171" y="5856"/>
                  <a:pt x="13090" y="5743"/>
                  <a:pt x="12871" y="5619"/>
                </a:cubicBezTo>
                <a:cubicBezTo>
                  <a:pt x="12408" y="5371"/>
                  <a:pt x="12024" y="5118"/>
                  <a:pt x="11527" y="4881"/>
                </a:cubicBezTo>
                <a:cubicBezTo>
                  <a:pt x="11469" y="4854"/>
                  <a:pt x="11145" y="4606"/>
                  <a:pt x="11064" y="4504"/>
                </a:cubicBezTo>
                <a:cubicBezTo>
                  <a:pt x="10925" y="4332"/>
                  <a:pt x="10871" y="4142"/>
                  <a:pt x="10558" y="4007"/>
                </a:cubicBezTo>
                <a:cubicBezTo>
                  <a:pt x="10512" y="3986"/>
                  <a:pt x="10430" y="3921"/>
                  <a:pt x="10407" y="3894"/>
                </a:cubicBezTo>
                <a:cubicBezTo>
                  <a:pt x="10326" y="3771"/>
                  <a:pt x="10428" y="3619"/>
                  <a:pt x="10486" y="3500"/>
                </a:cubicBezTo>
                <a:cubicBezTo>
                  <a:pt x="10579" y="3306"/>
                  <a:pt x="10637" y="3254"/>
                  <a:pt x="10880" y="3130"/>
                </a:cubicBezTo>
                <a:cubicBezTo>
                  <a:pt x="10938" y="3098"/>
                  <a:pt x="11076" y="3065"/>
                  <a:pt x="11285" y="3076"/>
                </a:cubicBezTo>
                <a:cubicBezTo>
                  <a:pt x="11666" y="3098"/>
                  <a:pt x="11746" y="3119"/>
                  <a:pt x="12105" y="3086"/>
                </a:cubicBezTo>
                <a:cubicBezTo>
                  <a:pt x="12440" y="3059"/>
                  <a:pt x="12463" y="2898"/>
                  <a:pt x="12452" y="2817"/>
                </a:cubicBezTo>
                <a:cubicBezTo>
                  <a:pt x="12417" y="2634"/>
                  <a:pt x="12764" y="2704"/>
                  <a:pt x="12567" y="2520"/>
                </a:cubicBezTo>
                <a:cubicBezTo>
                  <a:pt x="12544" y="2499"/>
                  <a:pt x="12776" y="2504"/>
                  <a:pt x="12730" y="2391"/>
                </a:cubicBezTo>
                <a:cubicBezTo>
                  <a:pt x="12672" y="2245"/>
                  <a:pt x="12707" y="2187"/>
                  <a:pt x="12846" y="2165"/>
                </a:cubicBezTo>
                <a:cubicBezTo>
                  <a:pt x="13123" y="2122"/>
                  <a:pt x="13159" y="1997"/>
                  <a:pt x="13055" y="1938"/>
                </a:cubicBezTo>
                <a:cubicBezTo>
                  <a:pt x="12963" y="1889"/>
                  <a:pt x="12891" y="1847"/>
                  <a:pt x="12799" y="1798"/>
                </a:cubicBezTo>
                <a:cubicBezTo>
                  <a:pt x="12729" y="1766"/>
                  <a:pt x="12674" y="1723"/>
                  <a:pt x="12650" y="1680"/>
                </a:cubicBezTo>
                <a:cubicBezTo>
                  <a:pt x="12569" y="1519"/>
                  <a:pt x="12663" y="1336"/>
                  <a:pt x="12640" y="1163"/>
                </a:cubicBezTo>
                <a:cubicBezTo>
                  <a:pt x="12593" y="808"/>
                  <a:pt x="12419" y="726"/>
                  <a:pt x="12246" y="554"/>
                </a:cubicBezTo>
                <a:cubicBezTo>
                  <a:pt x="12246" y="489"/>
                  <a:pt x="12223" y="397"/>
                  <a:pt x="12177" y="370"/>
                </a:cubicBezTo>
                <a:cubicBezTo>
                  <a:pt x="11853" y="155"/>
                  <a:pt x="11229" y="42"/>
                  <a:pt x="10674" y="15"/>
                </a:cubicBezTo>
                <a:cubicBezTo>
                  <a:pt x="10443" y="4"/>
                  <a:pt x="10164" y="-4"/>
                  <a:pt x="9897" y="1"/>
                </a:cubicBezTo>
                <a:close/>
              </a:path>
            </a:pathLst>
          </a:custGeom>
          <a:solidFill>
            <a:schemeClr val="accent2"/>
          </a:solidFill>
          <a:ln w="12700">
            <a:miter lim="400000"/>
          </a:ln>
          <a:effectLst>
            <a:outerShdw sx="100000" sy="100000" kx="0" ky="0" algn="b" rotWithShape="0" blurRad="25400" dist="25400" dir="2388334">
              <a:srgbClr val="000000">
                <a:alpha val="79310"/>
              </a:srgbClr>
            </a:outerShdw>
          </a:effectLst>
        </p:spPr>
        <p:txBody>
          <a:bodyPr lIns="50800" tIns="50800" rIns="50800" bIns="50800" anchor="ctr"/>
          <a:lstStyle/>
          <a:p>
            <a:pPr>
              <a:defRPr sz="2400">
                <a:solidFill>
                  <a:srgbClr val="FFFFFF"/>
                </a:solidFill>
              </a:defRPr>
            </a:pPr>
          </a:p>
        </p:txBody>
      </p:sp>
      <p:sp>
        <p:nvSpPr>
          <p:cNvPr id="620" name="Worker"/>
          <p:cNvSpPr/>
          <p:nvPr/>
        </p:nvSpPr>
        <p:spPr>
          <a:xfrm flipH="1">
            <a:off x="9283525" y="6737108"/>
            <a:ext cx="368504" cy="1124787"/>
          </a:xfrm>
          <a:custGeom>
            <a:avLst/>
            <a:gdLst/>
            <a:ahLst/>
            <a:cxnLst>
              <a:cxn ang="0">
                <a:pos x="wd2" y="hd2"/>
              </a:cxn>
              <a:cxn ang="5400000">
                <a:pos x="wd2" y="hd2"/>
              </a:cxn>
              <a:cxn ang="10800000">
                <a:pos x="wd2" y="hd2"/>
              </a:cxn>
              <a:cxn ang="16200000">
                <a:pos x="wd2" y="hd2"/>
              </a:cxn>
            </a:cxnLst>
            <a:rect l="0" t="0" r="r" b="b"/>
            <a:pathLst>
              <a:path w="21499" h="21477" fill="norm" stroke="1" extrusionOk="0">
                <a:moveTo>
                  <a:pt x="10482" y="4"/>
                </a:moveTo>
                <a:cubicBezTo>
                  <a:pt x="10034" y="12"/>
                  <a:pt x="8391" y="117"/>
                  <a:pt x="7657" y="494"/>
                </a:cubicBezTo>
                <a:cubicBezTo>
                  <a:pt x="6848" y="911"/>
                  <a:pt x="6805" y="1175"/>
                  <a:pt x="6965" y="1602"/>
                </a:cubicBezTo>
                <a:cubicBezTo>
                  <a:pt x="6986" y="1656"/>
                  <a:pt x="6943" y="1710"/>
                  <a:pt x="6847" y="1754"/>
                </a:cubicBezTo>
                <a:lnTo>
                  <a:pt x="6817" y="1769"/>
                </a:lnTo>
                <a:cubicBezTo>
                  <a:pt x="6710" y="1819"/>
                  <a:pt x="6673" y="1881"/>
                  <a:pt x="6709" y="1940"/>
                </a:cubicBezTo>
                <a:cubicBezTo>
                  <a:pt x="6726" y="1968"/>
                  <a:pt x="6808" y="1986"/>
                  <a:pt x="6894" y="1981"/>
                </a:cubicBezTo>
                <a:lnTo>
                  <a:pt x="7473" y="1944"/>
                </a:lnTo>
                <a:lnTo>
                  <a:pt x="7581" y="2118"/>
                </a:lnTo>
                <a:lnTo>
                  <a:pt x="7832" y="2103"/>
                </a:lnTo>
                <a:cubicBezTo>
                  <a:pt x="7743" y="2259"/>
                  <a:pt x="7638" y="2495"/>
                  <a:pt x="7698" y="2690"/>
                </a:cubicBezTo>
                <a:cubicBezTo>
                  <a:pt x="7809" y="3047"/>
                  <a:pt x="7636" y="3287"/>
                  <a:pt x="7370" y="3479"/>
                </a:cubicBezTo>
                <a:cubicBezTo>
                  <a:pt x="7088" y="3683"/>
                  <a:pt x="5823" y="3782"/>
                  <a:pt x="6212" y="4325"/>
                </a:cubicBezTo>
                <a:cubicBezTo>
                  <a:pt x="4592" y="4538"/>
                  <a:pt x="3452" y="5407"/>
                  <a:pt x="1941" y="6231"/>
                </a:cubicBezTo>
                <a:cubicBezTo>
                  <a:pt x="1754" y="6223"/>
                  <a:pt x="1529" y="6238"/>
                  <a:pt x="1362" y="6303"/>
                </a:cubicBezTo>
                <a:lnTo>
                  <a:pt x="721" y="6586"/>
                </a:lnTo>
                <a:cubicBezTo>
                  <a:pt x="618" y="6626"/>
                  <a:pt x="407" y="6753"/>
                  <a:pt x="572" y="6895"/>
                </a:cubicBezTo>
                <a:cubicBezTo>
                  <a:pt x="551" y="6904"/>
                  <a:pt x="357" y="7014"/>
                  <a:pt x="177" y="7118"/>
                </a:cubicBezTo>
                <a:cubicBezTo>
                  <a:pt x="-34" y="7241"/>
                  <a:pt x="-56" y="7388"/>
                  <a:pt x="111" y="7518"/>
                </a:cubicBezTo>
                <a:cubicBezTo>
                  <a:pt x="327" y="7686"/>
                  <a:pt x="668" y="7934"/>
                  <a:pt x="1090" y="8180"/>
                </a:cubicBezTo>
                <a:cubicBezTo>
                  <a:pt x="2003" y="8714"/>
                  <a:pt x="3229" y="9346"/>
                  <a:pt x="4105" y="9644"/>
                </a:cubicBezTo>
                <a:lnTo>
                  <a:pt x="4105" y="10365"/>
                </a:lnTo>
                <a:cubicBezTo>
                  <a:pt x="1836" y="10445"/>
                  <a:pt x="1003" y="11125"/>
                  <a:pt x="1003" y="11125"/>
                </a:cubicBezTo>
                <a:lnTo>
                  <a:pt x="1141" y="11154"/>
                </a:lnTo>
                <a:cubicBezTo>
                  <a:pt x="1141" y="11154"/>
                  <a:pt x="2132" y="10786"/>
                  <a:pt x="2638" y="10783"/>
                </a:cubicBezTo>
                <a:cubicBezTo>
                  <a:pt x="3291" y="10779"/>
                  <a:pt x="3382" y="11031"/>
                  <a:pt x="3382" y="11031"/>
                </a:cubicBezTo>
                <a:lnTo>
                  <a:pt x="3530" y="11033"/>
                </a:lnTo>
                <a:lnTo>
                  <a:pt x="3566" y="12038"/>
                </a:lnTo>
                <a:cubicBezTo>
                  <a:pt x="3470" y="12040"/>
                  <a:pt x="3395" y="12067"/>
                  <a:pt x="3397" y="12098"/>
                </a:cubicBezTo>
                <a:lnTo>
                  <a:pt x="3469" y="13414"/>
                </a:lnTo>
                <a:cubicBezTo>
                  <a:pt x="3469" y="13424"/>
                  <a:pt x="3464" y="13435"/>
                  <a:pt x="3464" y="13446"/>
                </a:cubicBezTo>
                <a:lnTo>
                  <a:pt x="3382" y="14216"/>
                </a:lnTo>
                <a:cubicBezTo>
                  <a:pt x="3375" y="14280"/>
                  <a:pt x="3535" y="14331"/>
                  <a:pt x="3730" y="14330"/>
                </a:cubicBezTo>
                <a:lnTo>
                  <a:pt x="4151" y="14328"/>
                </a:lnTo>
                <a:lnTo>
                  <a:pt x="4530" y="14326"/>
                </a:lnTo>
                <a:cubicBezTo>
                  <a:pt x="4724" y="14325"/>
                  <a:pt x="4881" y="14271"/>
                  <a:pt x="4868" y="14207"/>
                </a:cubicBezTo>
                <a:lnTo>
                  <a:pt x="4710" y="13414"/>
                </a:lnTo>
                <a:lnTo>
                  <a:pt x="4643" y="12103"/>
                </a:lnTo>
                <a:cubicBezTo>
                  <a:pt x="4700" y="12108"/>
                  <a:pt x="4756" y="12112"/>
                  <a:pt x="4817" y="12112"/>
                </a:cubicBezTo>
                <a:lnTo>
                  <a:pt x="5976" y="12112"/>
                </a:lnTo>
                <a:cubicBezTo>
                  <a:pt x="6536" y="13763"/>
                  <a:pt x="6792" y="14110"/>
                  <a:pt x="6750" y="14533"/>
                </a:cubicBezTo>
                <a:cubicBezTo>
                  <a:pt x="6690" y="15141"/>
                  <a:pt x="5987" y="15436"/>
                  <a:pt x="5545" y="15870"/>
                </a:cubicBezTo>
                <a:cubicBezTo>
                  <a:pt x="5143" y="16265"/>
                  <a:pt x="4985" y="16324"/>
                  <a:pt x="4740" y="16769"/>
                </a:cubicBezTo>
                <a:cubicBezTo>
                  <a:pt x="4190" y="17773"/>
                  <a:pt x="4340" y="18216"/>
                  <a:pt x="4340" y="19137"/>
                </a:cubicBezTo>
                <a:cubicBezTo>
                  <a:pt x="4199" y="19522"/>
                  <a:pt x="4274" y="19717"/>
                  <a:pt x="4274" y="19717"/>
                </a:cubicBezTo>
                <a:cubicBezTo>
                  <a:pt x="4368" y="19995"/>
                  <a:pt x="4617" y="19893"/>
                  <a:pt x="4535" y="19971"/>
                </a:cubicBezTo>
                <a:cubicBezTo>
                  <a:pt x="4269" y="20224"/>
                  <a:pt x="4429" y="20438"/>
                  <a:pt x="4340" y="20583"/>
                </a:cubicBezTo>
                <a:cubicBezTo>
                  <a:pt x="4240" y="20748"/>
                  <a:pt x="4364" y="20936"/>
                  <a:pt x="4340" y="20983"/>
                </a:cubicBezTo>
                <a:cubicBezTo>
                  <a:pt x="4340" y="20983"/>
                  <a:pt x="4384" y="21109"/>
                  <a:pt x="4740" y="21238"/>
                </a:cubicBezTo>
                <a:cubicBezTo>
                  <a:pt x="5157" y="21388"/>
                  <a:pt x="6901" y="21579"/>
                  <a:pt x="8616" y="21410"/>
                </a:cubicBezTo>
                <a:cubicBezTo>
                  <a:pt x="9573" y="21316"/>
                  <a:pt x="9262" y="21088"/>
                  <a:pt x="9262" y="20924"/>
                </a:cubicBezTo>
                <a:cubicBezTo>
                  <a:pt x="9262" y="20797"/>
                  <a:pt x="8777" y="20605"/>
                  <a:pt x="8729" y="20462"/>
                </a:cubicBezTo>
                <a:cubicBezTo>
                  <a:pt x="8662" y="20263"/>
                  <a:pt x="8662" y="20255"/>
                  <a:pt x="8452" y="20003"/>
                </a:cubicBezTo>
                <a:cubicBezTo>
                  <a:pt x="8358" y="19890"/>
                  <a:pt x="8447" y="19720"/>
                  <a:pt x="8673" y="19630"/>
                </a:cubicBezTo>
                <a:cubicBezTo>
                  <a:pt x="8793" y="19582"/>
                  <a:pt x="8893" y="19525"/>
                  <a:pt x="8893" y="19444"/>
                </a:cubicBezTo>
                <a:cubicBezTo>
                  <a:pt x="8893" y="19071"/>
                  <a:pt x="8716" y="18928"/>
                  <a:pt x="9231" y="17843"/>
                </a:cubicBezTo>
                <a:cubicBezTo>
                  <a:pt x="9398" y="17493"/>
                  <a:pt x="9563" y="17209"/>
                  <a:pt x="9831" y="16639"/>
                </a:cubicBezTo>
                <a:cubicBezTo>
                  <a:pt x="9933" y="16421"/>
                  <a:pt x="10283" y="15839"/>
                  <a:pt x="10503" y="15630"/>
                </a:cubicBezTo>
                <a:cubicBezTo>
                  <a:pt x="11512" y="14669"/>
                  <a:pt x="11887" y="13545"/>
                  <a:pt x="12148" y="12932"/>
                </a:cubicBezTo>
                <a:cubicBezTo>
                  <a:pt x="12172" y="12877"/>
                  <a:pt x="12414" y="12880"/>
                  <a:pt x="12430" y="12936"/>
                </a:cubicBezTo>
                <a:cubicBezTo>
                  <a:pt x="12780" y="14137"/>
                  <a:pt x="13727" y="15338"/>
                  <a:pt x="13281" y="16184"/>
                </a:cubicBezTo>
                <a:cubicBezTo>
                  <a:pt x="12690" y="17307"/>
                  <a:pt x="13044" y="19528"/>
                  <a:pt x="13158" y="19543"/>
                </a:cubicBezTo>
                <a:cubicBezTo>
                  <a:pt x="13176" y="19674"/>
                  <a:pt x="13757" y="19688"/>
                  <a:pt x="13620" y="19877"/>
                </a:cubicBezTo>
                <a:cubicBezTo>
                  <a:pt x="13329" y="20278"/>
                  <a:pt x="13681" y="20664"/>
                  <a:pt x="13681" y="20664"/>
                </a:cubicBezTo>
                <a:cubicBezTo>
                  <a:pt x="13681" y="20664"/>
                  <a:pt x="13666" y="20763"/>
                  <a:pt x="13656" y="20835"/>
                </a:cubicBezTo>
                <a:cubicBezTo>
                  <a:pt x="13649" y="20884"/>
                  <a:pt x="13740" y="20928"/>
                  <a:pt x="13881" y="20944"/>
                </a:cubicBezTo>
                <a:cubicBezTo>
                  <a:pt x="14272" y="20988"/>
                  <a:pt x="14917" y="20997"/>
                  <a:pt x="15691" y="21006"/>
                </a:cubicBezTo>
                <a:cubicBezTo>
                  <a:pt x="16612" y="21017"/>
                  <a:pt x="16505" y="21106"/>
                  <a:pt x="17911" y="21192"/>
                </a:cubicBezTo>
                <a:cubicBezTo>
                  <a:pt x="19317" y="21278"/>
                  <a:pt x="21435" y="21140"/>
                  <a:pt x="21489" y="21006"/>
                </a:cubicBezTo>
                <a:cubicBezTo>
                  <a:pt x="21544" y="20872"/>
                  <a:pt x="21403" y="20584"/>
                  <a:pt x="20510" y="20503"/>
                </a:cubicBezTo>
                <a:cubicBezTo>
                  <a:pt x="19862" y="20421"/>
                  <a:pt x="19211" y="20353"/>
                  <a:pt x="18890" y="20283"/>
                </a:cubicBezTo>
                <a:cubicBezTo>
                  <a:pt x="18569" y="20213"/>
                  <a:pt x="17923" y="19968"/>
                  <a:pt x="17537" y="19926"/>
                </a:cubicBezTo>
                <a:cubicBezTo>
                  <a:pt x="17436" y="19915"/>
                  <a:pt x="17738" y="19800"/>
                  <a:pt x="17655" y="19471"/>
                </a:cubicBezTo>
                <a:cubicBezTo>
                  <a:pt x="17565" y="19121"/>
                  <a:pt x="17504" y="18885"/>
                  <a:pt x="17403" y="17877"/>
                </a:cubicBezTo>
                <a:cubicBezTo>
                  <a:pt x="17380" y="17639"/>
                  <a:pt x="17098" y="16934"/>
                  <a:pt x="17701" y="15969"/>
                </a:cubicBezTo>
                <a:cubicBezTo>
                  <a:pt x="17936" y="15593"/>
                  <a:pt x="17842" y="14996"/>
                  <a:pt x="17906" y="14271"/>
                </a:cubicBezTo>
                <a:cubicBezTo>
                  <a:pt x="17989" y="13321"/>
                  <a:pt x="18057" y="12396"/>
                  <a:pt x="17588" y="11169"/>
                </a:cubicBezTo>
                <a:cubicBezTo>
                  <a:pt x="17224" y="10217"/>
                  <a:pt x="17134" y="9970"/>
                  <a:pt x="16655" y="9412"/>
                </a:cubicBezTo>
                <a:cubicBezTo>
                  <a:pt x="16766" y="9378"/>
                  <a:pt x="16824" y="9329"/>
                  <a:pt x="16804" y="9276"/>
                </a:cubicBezTo>
                <a:lnTo>
                  <a:pt x="16757" y="8801"/>
                </a:lnTo>
                <a:cubicBezTo>
                  <a:pt x="16757" y="8678"/>
                  <a:pt x="16332" y="8592"/>
                  <a:pt x="16076" y="8598"/>
                </a:cubicBezTo>
                <a:cubicBezTo>
                  <a:pt x="15789" y="8088"/>
                  <a:pt x="15665" y="7588"/>
                  <a:pt x="15860" y="7190"/>
                </a:cubicBezTo>
                <a:cubicBezTo>
                  <a:pt x="16004" y="6898"/>
                  <a:pt x="17124" y="6324"/>
                  <a:pt x="16563" y="5810"/>
                </a:cubicBezTo>
                <a:cubicBezTo>
                  <a:pt x="16060" y="5349"/>
                  <a:pt x="14538" y="4598"/>
                  <a:pt x="14086" y="4451"/>
                </a:cubicBezTo>
                <a:cubicBezTo>
                  <a:pt x="13990" y="4419"/>
                  <a:pt x="13854" y="4395"/>
                  <a:pt x="13702" y="4378"/>
                </a:cubicBezTo>
                <a:lnTo>
                  <a:pt x="13835" y="4375"/>
                </a:lnTo>
                <a:cubicBezTo>
                  <a:pt x="13835" y="4375"/>
                  <a:pt x="13193" y="4329"/>
                  <a:pt x="12979" y="4071"/>
                </a:cubicBezTo>
                <a:cubicBezTo>
                  <a:pt x="12827" y="3889"/>
                  <a:pt x="13287" y="3499"/>
                  <a:pt x="13502" y="3487"/>
                </a:cubicBezTo>
                <a:lnTo>
                  <a:pt x="14594" y="3481"/>
                </a:lnTo>
                <a:cubicBezTo>
                  <a:pt x="14898" y="3464"/>
                  <a:pt x="15186" y="3391"/>
                  <a:pt x="15230" y="3315"/>
                </a:cubicBezTo>
                <a:cubicBezTo>
                  <a:pt x="15299" y="3208"/>
                  <a:pt x="15225" y="3143"/>
                  <a:pt x="15281" y="3063"/>
                </a:cubicBezTo>
                <a:cubicBezTo>
                  <a:pt x="15452" y="2788"/>
                  <a:pt x="15312" y="2710"/>
                  <a:pt x="15353" y="2627"/>
                </a:cubicBezTo>
                <a:cubicBezTo>
                  <a:pt x="15820" y="2557"/>
                  <a:pt x="15884" y="2491"/>
                  <a:pt x="15794" y="2419"/>
                </a:cubicBezTo>
                <a:cubicBezTo>
                  <a:pt x="15727" y="2366"/>
                  <a:pt x="14872" y="2184"/>
                  <a:pt x="14866" y="2036"/>
                </a:cubicBezTo>
                <a:cubicBezTo>
                  <a:pt x="15026" y="1794"/>
                  <a:pt x="14994" y="1645"/>
                  <a:pt x="14871" y="1531"/>
                </a:cubicBezTo>
                <a:lnTo>
                  <a:pt x="15753" y="1482"/>
                </a:lnTo>
                <a:cubicBezTo>
                  <a:pt x="15870" y="1476"/>
                  <a:pt x="15910" y="1427"/>
                  <a:pt x="15819" y="1402"/>
                </a:cubicBezTo>
                <a:cubicBezTo>
                  <a:pt x="15690" y="1366"/>
                  <a:pt x="15532" y="1341"/>
                  <a:pt x="15363" y="1328"/>
                </a:cubicBezTo>
                <a:cubicBezTo>
                  <a:pt x="15144" y="1312"/>
                  <a:pt x="14898" y="1283"/>
                  <a:pt x="14804" y="1234"/>
                </a:cubicBezTo>
                <a:cubicBezTo>
                  <a:pt x="14643" y="1150"/>
                  <a:pt x="14402" y="722"/>
                  <a:pt x="13625" y="466"/>
                </a:cubicBezTo>
                <a:cubicBezTo>
                  <a:pt x="13071" y="283"/>
                  <a:pt x="12369" y="143"/>
                  <a:pt x="11856" y="153"/>
                </a:cubicBezTo>
                <a:cubicBezTo>
                  <a:pt x="11633" y="-21"/>
                  <a:pt x="10930" y="-4"/>
                  <a:pt x="10482" y="4"/>
                </a:cubicBezTo>
                <a:close/>
                <a:moveTo>
                  <a:pt x="5930" y="6548"/>
                </a:moveTo>
                <a:cubicBezTo>
                  <a:pt x="6039" y="6555"/>
                  <a:pt x="6140" y="6580"/>
                  <a:pt x="6186" y="6618"/>
                </a:cubicBezTo>
                <a:cubicBezTo>
                  <a:pt x="6367" y="6769"/>
                  <a:pt x="6586" y="7007"/>
                  <a:pt x="6806" y="7234"/>
                </a:cubicBezTo>
                <a:cubicBezTo>
                  <a:pt x="7264" y="7707"/>
                  <a:pt x="7616" y="7931"/>
                  <a:pt x="7370" y="8261"/>
                </a:cubicBezTo>
                <a:cubicBezTo>
                  <a:pt x="7183" y="8513"/>
                  <a:pt x="6811" y="8858"/>
                  <a:pt x="6811" y="8858"/>
                </a:cubicBezTo>
                <a:cubicBezTo>
                  <a:pt x="6133" y="8858"/>
                  <a:pt x="5842" y="8976"/>
                  <a:pt x="5807" y="8982"/>
                </a:cubicBezTo>
                <a:cubicBezTo>
                  <a:pt x="5454" y="9049"/>
                  <a:pt x="4889" y="9001"/>
                  <a:pt x="4628" y="8895"/>
                </a:cubicBezTo>
                <a:cubicBezTo>
                  <a:pt x="3966" y="8628"/>
                  <a:pt x="3934" y="8067"/>
                  <a:pt x="3541" y="7536"/>
                </a:cubicBezTo>
                <a:lnTo>
                  <a:pt x="4340" y="7206"/>
                </a:lnTo>
                <a:cubicBezTo>
                  <a:pt x="4497" y="7127"/>
                  <a:pt x="4533" y="7041"/>
                  <a:pt x="4479" y="6981"/>
                </a:cubicBezTo>
                <a:cubicBezTo>
                  <a:pt x="4980" y="6802"/>
                  <a:pt x="5361" y="6668"/>
                  <a:pt x="5612" y="6581"/>
                </a:cubicBezTo>
                <a:cubicBezTo>
                  <a:pt x="5699" y="6551"/>
                  <a:pt x="5820" y="6541"/>
                  <a:pt x="5930" y="6548"/>
                </a:cubicBezTo>
                <a:close/>
              </a:path>
            </a:pathLst>
          </a:custGeom>
          <a:solidFill>
            <a:schemeClr val="accent2"/>
          </a:solidFill>
          <a:ln w="12700">
            <a:miter lim="400000"/>
          </a:ln>
          <a:effectLst>
            <a:outerShdw sx="100000" sy="100000" kx="0" ky="0" algn="b" rotWithShape="0" blurRad="25400" dist="25400" dir="2388334">
              <a:srgbClr val="000000">
                <a:alpha val="79310"/>
              </a:srgbClr>
            </a:outerShdw>
          </a:effectLst>
        </p:spPr>
        <p:txBody>
          <a:bodyPr lIns="50800" tIns="50800" rIns="50800" bIns="50800" anchor="ctr"/>
          <a:lstStyle/>
          <a:p>
            <a:pPr>
              <a:defRPr sz="2400">
                <a:solidFill>
                  <a:srgbClr val="FFFFFF"/>
                </a:solidFill>
              </a:defRPr>
            </a:pPr>
          </a:p>
        </p:txBody>
      </p:sp>
      <p:sp>
        <p:nvSpPr>
          <p:cNvPr id="621" name="Worker"/>
          <p:cNvSpPr/>
          <p:nvPr/>
        </p:nvSpPr>
        <p:spPr>
          <a:xfrm flipH="1">
            <a:off x="11389353" y="8255020"/>
            <a:ext cx="444446" cy="994341"/>
          </a:xfrm>
          <a:custGeom>
            <a:avLst/>
            <a:gdLst/>
            <a:ahLst/>
            <a:cxnLst>
              <a:cxn ang="0">
                <a:pos x="wd2" y="hd2"/>
              </a:cxn>
              <a:cxn ang="5400000">
                <a:pos x="wd2" y="hd2"/>
              </a:cxn>
              <a:cxn ang="10800000">
                <a:pos x="wd2" y="hd2"/>
              </a:cxn>
              <a:cxn ang="16200000">
                <a:pos x="wd2" y="hd2"/>
              </a:cxn>
            </a:cxnLst>
            <a:rect l="0" t="0" r="r" b="b"/>
            <a:pathLst>
              <a:path w="21537" h="21485" fill="norm" stroke="1" extrusionOk="0">
                <a:moveTo>
                  <a:pt x="10437" y="4"/>
                </a:moveTo>
                <a:cubicBezTo>
                  <a:pt x="10086" y="16"/>
                  <a:pt x="9890" y="53"/>
                  <a:pt x="9890" y="53"/>
                </a:cubicBezTo>
                <a:lnTo>
                  <a:pt x="9679" y="218"/>
                </a:lnTo>
                <a:cubicBezTo>
                  <a:pt x="9679" y="218"/>
                  <a:pt x="9475" y="209"/>
                  <a:pt x="9302" y="233"/>
                </a:cubicBezTo>
                <a:cubicBezTo>
                  <a:pt x="9123" y="277"/>
                  <a:pt x="8310" y="685"/>
                  <a:pt x="8077" y="979"/>
                </a:cubicBezTo>
                <a:cubicBezTo>
                  <a:pt x="7824" y="1007"/>
                  <a:pt x="6972" y="1066"/>
                  <a:pt x="6792" y="1100"/>
                </a:cubicBezTo>
                <a:cubicBezTo>
                  <a:pt x="6611" y="1134"/>
                  <a:pt x="6610" y="1188"/>
                  <a:pt x="6747" y="1207"/>
                </a:cubicBezTo>
                <a:cubicBezTo>
                  <a:pt x="6845" y="1222"/>
                  <a:pt x="7314" y="1289"/>
                  <a:pt x="7960" y="1382"/>
                </a:cubicBezTo>
                <a:lnTo>
                  <a:pt x="7768" y="1865"/>
                </a:lnTo>
                <a:cubicBezTo>
                  <a:pt x="7768" y="1865"/>
                  <a:pt x="7275" y="2061"/>
                  <a:pt x="7048" y="2209"/>
                </a:cubicBezTo>
                <a:cubicBezTo>
                  <a:pt x="6821" y="2357"/>
                  <a:pt x="7572" y="2389"/>
                  <a:pt x="7572" y="2389"/>
                </a:cubicBezTo>
                <a:cubicBezTo>
                  <a:pt x="7572" y="2389"/>
                  <a:pt x="7241" y="2949"/>
                  <a:pt x="7719" y="3113"/>
                </a:cubicBezTo>
                <a:cubicBezTo>
                  <a:pt x="7920" y="3182"/>
                  <a:pt x="8267" y="3252"/>
                  <a:pt x="8601" y="3308"/>
                </a:cubicBezTo>
                <a:cubicBezTo>
                  <a:pt x="8784" y="3339"/>
                  <a:pt x="8857" y="3435"/>
                  <a:pt x="8759" y="3510"/>
                </a:cubicBezTo>
                <a:cubicBezTo>
                  <a:pt x="8554" y="3667"/>
                  <a:pt x="8183" y="3908"/>
                  <a:pt x="7670" y="4063"/>
                </a:cubicBezTo>
                <a:cubicBezTo>
                  <a:pt x="6854" y="4309"/>
                  <a:pt x="6108" y="5696"/>
                  <a:pt x="6034" y="6631"/>
                </a:cubicBezTo>
                <a:cubicBezTo>
                  <a:pt x="5968" y="7473"/>
                  <a:pt x="5033" y="9443"/>
                  <a:pt x="5883" y="10219"/>
                </a:cubicBezTo>
                <a:cubicBezTo>
                  <a:pt x="5883" y="10220"/>
                  <a:pt x="5883" y="10221"/>
                  <a:pt x="5883" y="10221"/>
                </a:cubicBezTo>
                <a:cubicBezTo>
                  <a:pt x="5207" y="11118"/>
                  <a:pt x="5701" y="12224"/>
                  <a:pt x="4764" y="13705"/>
                </a:cubicBezTo>
                <a:cubicBezTo>
                  <a:pt x="3636" y="15488"/>
                  <a:pt x="3816" y="18602"/>
                  <a:pt x="3351" y="18952"/>
                </a:cubicBezTo>
                <a:cubicBezTo>
                  <a:pt x="3167" y="19090"/>
                  <a:pt x="3339" y="19405"/>
                  <a:pt x="3339" y="19406"/>
                </a:cubicBezTo>
                <a:cubicBezTo>
                  <a:pt x="3339" y="19406"/>
                  <a:pt x="2631" y="19652"/>
                  <a:pt x="1602" y="19882"/>
                </a:cubicBezTo>
                <a:cubicBezTo>
                  <a:pt x="1601" y="19882"/>
                  <a:pt x="1598" y="19882"/>
                  <a:pt x="1598" y="19882"/>
                </a:cubicBezTo>
                <a:cubicBezTo>
                  <a:pt x="73" y="19841"/>
                  <a:pt x="-63" y="20307"/>
                  <a:pt x="19" y="20574"/>
                </a:cubicBezTo>
                <a:cubicBezTo>
                  <a:pt x="46" y="20664"/>
                  <a:pt x="209" y="20734"/>
                  <a:pt x="411" y="20742"/>
                </a:cubicBezTo>
                <a:cubicBezTo>
                  <a:pt x="2676" y="20839"/>
                  <a:pt x="3841" y="20592"/>
                  <a:pt x="4278" y="20465"/>
                </a:cubicBezTo>
                <a:cubicBezTo>
                  <a:pt x="4366" y="20439"/>
                  <a:pt x="4482" y="20465"/>
                  <a:pt x="4485" y="20512"/>
                </a:cubicBezTo>
                <a:cubicBezTo>
                  <a:pt x="4488" y="20554"/>
                  <a:pt x="4556" y="20589"/>
                  <a:pt x="4651" y="20588"/>
                </a:cubicBezTo>
                <a:cubicBezTo>
                  <a:pt x="5744" y="20569"/>
                  <a:pt x="6439" y="20521"/>
                  <a:pt x="6852" y="20480"/>
                </a:cubicBezTo>
                <a:cubicBezTo>
                  <a:pt x="7148" y="20450"/>
                  <a:pt x="7357" y="20331"/>
                  <a:pt x="7353" y="20196"/>
                </a:cubicBezTo>
                <a:lnTo>
                  <a:pt x="7346" y="19841"/>
                </a:lnTo>
                <a:cubicBezTo>
                  <a:pt x="7344" y="19783"/>
                  <a:pt x="7387" y="19727"/>
                  <a:pt x="7467" y="19680"/>
                </a:cubicBezTo>
                <a:cubicBezTo>
                  <a:pt x="8229" y="19232"/>
                  <a:pt x="7793" y="18275"/>
                  <a:pt x="8073" y="16954"/>
                </a:cubicBezTo>
                <a:cubicBezTo>
                  <a:pt x="8368" y="15566"/>
                  <a:pt x="8492" y="15553"/>
                  <a:pt x="9570" y="13337"/>
                </a:cubicBezTo>
                <a:cubicBezTo>
                  <a:pt x="9573" y="13337"/>
                  <a:pt x="9574" y="13337"/>
                  <a:pt x="9577" y="13337"/>
                </a:cubicBezTo>
                <a:cubicBezTo>
                  <a:pt x="11043" y="14533"/>
                  <a:pt x="10440" y="15298"/>
                  <a:pt x="10636" y="15845"/>
                </a:cubicBezTo>
                <a:cubicBezTo>
                  <a:pt x="10833" y="16392"/>
                  <a:pt x="11668" y="17106"/>
                  <a:pt x="11680" y="18966"/>
                </a:cubicBezTo>
                <a:cubicBezTo>
                  <a:pt x="11704" y="20495"/>
                  <a:pt x="11735" y="19812"/>
                  <a:pt x="12137" y="20330"/>
                </a:cubicBezTo>
                <a:cubicBezTo>
                  <a:pt x="12010" y="20446"/>
                  <a:pt x="11786" y="20561"/>
                  <a:pt x="11386" y="20672"/>
                </a:cubicBezTo>
                <a:cubicBezTo>
                  <a:pt x="10646" y="20876"/>
                  <a:pt x="10719" y="21130"/>
                  <a:pt x="10783" y="21288"/>
                </a:cubicBezTo>
                <a:cubicBezTo>
                  <a:pt x="10807" y="21346"/>
                  <a:pt x="10902" y="21392"/>
                  <a:pt x="11028" y="21408"/>
                </a:cubicBezTo>
                <a:cubicBezTo>
                  <a:pt x="12524" y="21592"/>
                  <a:pt x="13471" y="21410"/>
                  <a:pt x="14010" y="21253"/>
                </a:cubicBezTo>
                <a:cubicBezTo>
                  <a:pt x="14574" y="21089"/>
                  <a:pt x="14673" y="20619"/>
                  <a:pt x="14967" y="20477"/>
                </a:cubicBezTo>
                <a:cubicBezTo>
                  <a:pt x="15134" y="20396"/>
                  <a:pt x="15145" y="20200"/>
                  <a:pt x="15122" y="20045"/>
                </a:cubicBezTo>
                <a:cubicBezTo>
                  <a:pt x="15124" y="20044"/>
                  <a:pt x="15127" y="20043"/>
                  <a:pt x="15129" y="20043"/>
                </a:cubicBezTo>
                <a:cubicBezTo>
                  <a:pt x="15725" y="19650"/>
                  <a:pt x="15043" y="19524"/>
                  <a:pt x="15126" y="17446"/>
                </a:cubicBezTo>
                <a:cubicBezTo>
                  <a:pt x="15379" y="14690"/>
                  <a:pt x="14303" y="14379"/>
                  <a:pt x="14651" y="12819"/>
                </a:cubicBezTo>
                <a:cubicBezTo>
                  <a:pt x="14666" y="12752"/>
                  <a:pt x="14679" y="12685"/>
                  <a:pt x="14692" y="12621"/>
                </a:cubicBezTo>
                <a:cubicBezTo>
                  <a:pt x="14707" y="12548"/>
                  <a:pt x="14841" y="12494"/>
                  <a:pt x="15005" y="12492"/>
                </a:cubicBezTo>
                <a:cubicBezTo>
                  <a:pt x="15481" y="12485"/>
                  <a:pt x="15952" y="12451"/>
                  <a:pt x="16313" y="12371"/>
                </a:cubicBezTo>
                <a:cubicBezTo>
                  <a:pt x="16447" y="12341"/>
                  <a:pt x="16604" y="12381"/>
                  <a:pt x="16622" y="12448"/>
                </a:cubicBezTo>
                <a:cubicBezTo>
                  <a:pt x="16706" y="12755"/>
                  <a:pt x="16876" y="13159"/>
                  <a:pt x="16961" y="13451"/>
                </a:cubicBezTo>
                <a:cubicBezTo>
                  <a:pt x="17064" y="13804"/>
                  <a:pt x="17105" y="14178"/>
                  <a:pt x="17119" y="14334"/>
                </a:cubicBezTo>
                <a:cubicBezTo>
                  <a:pt x="17123" y="14374"/>
                  <a:pt x="17207" y="14404"/>
                  <a:pt x="17297" y="14399"/>
                </a:cubicBezTo>
                <a:lnTo>
                  <a:pt x="17538" y="14386"/>
                </a:lnTo>
                <a:lnTo>
                  <a:pt x="18133" y="14350"/>
                </a:lnTo>
                <a:cubicBezTo>
                  <a:pt x="18223" y="14345"/>
                  <a:pt x="18285" y="14308"/>
                  <a:pt x="18265" y="14268"/>
                </a:cubicBezTo>
                <a:cubicBezTo>
                  <a:pt x="18190" y="14116"/>
                  <a:pt x="18017" y="13748"/>
                  <a:pt x="17915" y="13396"/>
                </a:cubicBezTo>
                <a:cubicBezTo>
                  <a:pt x="17789" y="12962"/>
                  <a:pt x="17698" y="12269"/>
                  <a:pt x="17508" y="12040"/>
                </a:cubicBezTo>
                <a:cubicBezTo>
                  <a:pt x="17484" y="12011"/>
                  <a:pt x="17413" y="11995"/>
                  <a:pt x="17346" y="11999"/>
                </a:cubicBezTo>
                <a:lnTo>
                  <a:pt x="17338" y="11999"/>
                </a:lnTo>
                <a:lnTo>
                  <a:pt x="17206" y="11542"/>
                </a:lnTo>
                <a:cubicBezTo>
                  <a:pt x="17207" y="11541"/>
                  <a:pt x="17209" y="11541"/>
                  <a:pt x="17210" y="11540"/>
                </a:cubicBezTo>
                <a:cubicBezTo>
                  <a:pt x="17340" y="11529"/>
                  <a:pt x="17463" y="11514"/>
                  <a:pt x="17560" y="11497"/>
                </a:cubicBezTo>
                <a:cubicBezTo>
                  <a:pt x="17561" y="11496"/>
                  <a:pt x="17560" y="11495"/>
                  <a:pt x="17560" y="11495"/>
                </a:cubicBezTo>
                <a:cubicBezTo>
                  <a:pt x="17538" y="11368"/>
                  <a:pt x="17479" y="11143"/>
                  <a:pt x="17478" y="11139"/>
                </a:cubicBezTo>
                <a:cubicBezTo>
                  <a:pt x="17473" y="11138"/>
                  <a:pt x="17368" y="11117"/>
                  <a:pt x="17168" y="11102"/>
                </a:cubicBezTo>
                <a:cubicBezTo>
                  <a:pt x="17167" y="11101"/>
                  <a:pt x="17166" y="11101"/>
                  <a:pt x="17165" y="11100"/>
                </a:cubicBezTo>
                <a:cubicBezTo>
                  <a:pt x="17189" y="11034"/>
                  <a:pt x="17276" y="10886"/>
                  <a:pt x="17583" y="10868"/>
                </a:cubicBezTo>
                <a:cubicBezTo>
                  <a:pt x="17963" y="10846"/>
                  <a:pt x="18338" y="11016"/>
                  <a:pt x="18733" y="11129"/>
                </a:cubicBezTo>
                <a:cubicBezTo>
                  <a:pt x="18776" y="11141"/>
                  <a:pt x="18825" y="11121"/>
                  <a:pt x="18804" y="11100"/>
                </a:cubicBezTo>
                <a:cubicBezTo>
                  <a:pt x="18519" y="10819"/>
                  <a:pt x="18080" y="10648"/>
                  <a:pt x="17602" y="10550"/>
                </a:cubicBezTo>
                <a:cubicBezTo>
                  <a:pt x="17601" y="10550"/>
                  <a:pt x="17599" y="10549"/>
                  <a:pt x="17598" y="10549"/>
                </a:cubicBezTo>
                <a:cubicBezTo>
                  <a:pt x="17663" y="10303"/>
                  <a:pt x="17464" y="9517"/>
                  <a:pt x="18103" y="9308"/>
                </a:cubicBezTo>
                <a:cubicBezTo>
                  <a:pt x="18839" y="9068"/>
                  <a:pt x="21537" y="7448"/>
                  <a:pt x="21537" y="7251"/>
                </a:cubicBezTo>
                <a:cubicBezTo>
                  <a:pt x="21537" y="7054"/>
                  <a:pt x="20229" y="6631"/>
                  <a:pt x="20229" y="6631"/>
                </a:cubicBezTo>
                <a:cubicBezTo>
                  <a:pt x="20294" y="6574"/>
                  <a:pt x="20326" y="6523"/>
                  <a:pt x="20312" y="6485"/>
                </a:cubicBezTo>
                <a:cubicBezTo>
                  <a:pt x="20214" y="6223"/>
                  <a:pt x="19626" y="5918"/>
                  <a:pt x="19185" y="5939"/>
                </a:cubicBezTo>
                <a:cubicBezTo>
                  <a:pt x="19184" y="5938"/>
                  <a:pt x="19182" y="5939"/>
                  <a:pt x="19181" y="5939"/>
                </a:cubicBezTo>
                <a:cubicBezTo>
                  <a:pt x="18797" y="5597"/>
                  <a:pt x="15642" y="4020"/>
                  <a:pt x="14183" y="3607"/>
                </a:cubicBezTo>
                <a:cubicBezTo>
                  <a:pt x="14143" y="3594"/>
                  <a:pt x="14102" y="3582"/>
                  <a:pt x="14059" y="3574"/>
                </a:cubicBezTo>
                <a:cubicBezTo>
                  <a:pt x="13624" y="3489"/>
                  <a:pt x="13317" y="3433"/>
                  <a:pt x="13052" y="3397"/>
                </a:cubicBezTo>
                <a:cubicBezTo>
                  <a:pt x="12797" y="3363"/>
                  <a:pt x="12583" y="3286"/>
                  <a:pt x="12461" y="3181"/>
                </a:cubicBezTo>
                <a:cubicBezTo>
                  <a:pt x="12456" y="3177"/>
                  <a:pt x="12450" y="3173"/>
                  <a:pt x="12446" y="3169"/>
                </a:cubicBezTo>
                <a:cubicBezTo>
                  <a:pt x="12303" y="3044"/>
                  <a:pt x="12309" y="2897"/>
                  <a:pt x="12453" y="2772"/>
                </a:cubicBezTo>
                <a:cubicBezTo>
                  <a:pt x="12690" y="2568"/>
                  <a:pt x="12917" y="2300"/>
                  <a:pt x="13056" y="2118"/>
                </a:cubicBezTo>
                <a:cubicBezTo>
                  <a:pt x="13339" y="2159"/>
                  <a:pt x="13522" y="2185"/>
                  <a:pt x="13558" y="2191"/>
                </a:cubicBezTo>
                <a:cubicBezTo>
                  <a:pt x="13853" y="2237"/>
                  <a:pt x="13802" y="2072"/>
                  <a:pt x="13633" y="1918"/>
                </a:cubicBezTo>
                <a:cubicBezTo>
                  <a:pt x="14292" y="1088"/>
                  <a:pt x="13130" y="295"/>
                  <a:pt x="11903" y="102"/>
                </a:cubicBezTo>
                <a:cubicBezTo>
                  <a:pt x="11289" y="5"/>
                  <a:pt x="10787" y="-8"/>
                  <a:pt x="10437" y="4"/>
                </a:cubicBezTo>
                <a:close/>
                <a:moveTo>
                  <a:pt x="15977" y="6797"/>
                </a:moveTo>
                <a:cubicBezTo>
                  <a:pt x="16042" y="6794"/>
                  <a:pt x="16114" y="6797"/>
                  <a:pt x="16181" y="6809"/>
                </a:cubicBezTo>
                <a:cubicBezTo>
                  <a:pt x="16554" y="6879"/>
                  <a:pt x="16803" y="7031"/>
                  <a:pt x="16773" y="7075"/>
                </a:cubicBezTo>
                <a:cubicBezTo>
                  <a:pt x="16657" y="7240"/>
                  <a:pt x="17224" y="7430"/>
                  <a:pt x="17756" y="7512"/>
                </a:cubicBezTo>
                <a:cubicBezTo>
                  <a:pt x="17915" y="7536"/>
                  <a:pt x="18004" y="7610"/>
                  <a:pt x="17952" y="7681"/>
                </a:cubicBezTo>
                <a:cubicBezTo>
                  <a:pt x="17631" y="8127"/>
                  <a:pt x="17150" y="8671"/>
                  <a:pt x="17018" y="8819"/>
                </a:cubicBezTo>
                <a:cubicBezTo>
                  <a:pt x="16985" y="8843"/>
                  <a:pt x="16953" y="8866"/>
                  <a:pt x="16920" y="8890"/>
                </a:cubicBezTo>
                <a:lnTo>
                  <a:pt x="15687" y="9497"/>
                </a:lnTo>
                <a:cubicBezTo>
                  <a:pt x="15651" y="9514"/>
                  <a:pt x="15602" y="9525"/>
                  <a:pt x="15548" y="9527"/>
                </a:cubicBezTo>
                <a:cubicBezTo>
                  <a:pt x="15314" y="9533"/>
                  <a:pt x="15076" y="9544"/>
                  <a:pt x="14865" y="9554"/>
                </a:cubicBezTo>
                <a:cubicBezTo>
                  <a:pt x="14715" y="9561"/>
                  <a:pt x="14597" y="9497"/>
                  <a:pt x="14643" y="9433"/>
                </a:cubicBezTo>
                <a:cubicBezTo>
                  <a:pt x="15029" y="8890"/>
                  <a:pt x="15784" y="7709"/>
                  <a:pt x="15642" y="6982"/>
                </a:cubicBezTo>
                <a:cubicBezTo>
                  <a:pt x="15623" y="6885"/>
                  <a:pt x="15783" y="6809"/>
                  <a:pt x="15977" y="6797"/>
                </a:cubicBezTo>
                <a:close/>
              </a:path>
            </a:pathLst>
          </a:custGeom>
          <a:solidFill>
            <a:schemeClr val="accent2"/>
          </a:solidFill>
          <a:ln w="12700">
            <a:miter lim="400000"/>
          </a:ln>
          <a:effectLst>
            <a:outerShdw sx="100000" sy="100000" kx="0" ky="0" algn="b" rotWithShape="0" blurRad="25400" dist="25400" dir="2388334">
              <a:srgbClr val="000000">
                <a:alpha val="79310"/>
              </a:srgbClr>
            </a:outerShdw>
          </a:effectLst>
        </p:spPr>
        <p:txBody>
          <a:bodyPr lIns="50800" tIns="50800" rIns="50800" bIns="50800" anchor="ctr"/>
          <a:lstStyle/>
          <a:p>
            <a:pPr>
              <a:defRPr sz="2400">
                <a:solidFill>
                  <a:srgbClr val="FFFFFF"/>
                </a:solidFill>
              </a:defRPr>
            </a:pPr>
          </a:p>
        </p:txBody>
      </p:sp>
      <p:sp>
        <p:nvSpPr>
          <p:cNvPr id="622" name="Wind"/>
          <p:cNvSpPr/>
          <p:nvPr/>
        </p:nvSpPr>
        <p:spPr>
          <a:xfrm>
            <a:off x="5874223" y="5089604"/>
            <a:ext cx="779036" cy="649923"/>
          </a:xfrm>
          <a:custGeom>
            <a:avLst/>
            <a:gdLst/>
            <a:ahLst/>
            <a:cxnLst>
              <a:cxn ang="0">
                <a:pos x="wd2" y="hd2"/>
              </a:cxn>
              <a:cxn ang="5400000">
                <a:pos x="wd2" y="hd2"/>
              </a:cxn>
              <a:cxn ang="10800000">
                <a:pos x="wd2" y="hd2"/>
              </a:cxn>
              <a:cxn ang="16200000">
                <a:pos x="wd2" y="hd2"/>
              </a:cxn>
            </a:cxnLst>
            <a:rect l="0" t="0" r="r" b="b"/>
            <a:pathLst>
              <a:path w="21598" h="21586" fill="norm" stroke="1" extrusionOk="0">
                <a:moveTo>
                  <a:pt x="11007" y="3"/>
                </a:moveTo>
                <a:cubicBezTo>
                  <a:pt x="10519" y="-14"/>
                  <a:pt x="10178" y="40"/>
                  <a:pt x="10143" y="46"/>
                </a:cubicBezTo>
                <a:cubicBezTo>
                  <a:pt x="9825" y="98"/>
                  <a:pt x="9605" y="450"/>
                  <a:pt x="9648" y="830"/>
                </a:cubicBezTo>
                <a:cubicBezTo>
                  <a:pt x="9692" y="1210"/>
                  <a:pt x="9984" y="1474"/>
                  <a:pt x="10301" y="1422"/>
                </a:cubicBezTo>
                <a:cubicBezTo>
                  <a:pt x="10319" y="1419"/>
                  <a:pt x="12142" y="1155"/>
                  <a:pt x="13202" y="2265"/>
                </a:cubicBezTo>
                <a:cubicBezTo>
                  <a:pt x="13739" y="2827"/>
                  <a:pt x="14011" y="3682"/>
                  <a:pt x="14008" y="4804"/>
                </a:cubicBezTo>
                <a:lnTo>
                  <a:pt x="14008" y="4830"/>
                </a:lnTo>
                <a:cubicBezTo>
                  <a:pt x="14009" y="4842"/>
                  <a:pt x="14024" y="6068"/>
                  <a:pt x="13259" y="7015"/>
                </a:cubicBezTo>
                <a:cubicBezTo>
                  <a:pt x="12615" y="7814"/>
                  <a:pt x="11591" y="8215"/>
                  <a:pt x="10224" y="8212"/>
                </a:cubicBezTo>
                <a:lnTo>
                  <a:pt x="581" y="8212"/>
                </a:lnTo>
                <a:cubicBezTo>
                  <a:pt x="260" y="8212"/>
                  <a:pt x="0" y="8524"/>
                  <a:pt x="0" y="8908"/>
                </a:cubicBezTo>
                <a:cubicBezTo>
                  <a:pt x="0" y="9291"/>
                  <a:pt x="260" y="9603"/>
                  <a:pt x="581" y="9603"/>
                </a:cubicBezTo>
                <a:lnTo>
                  <a:pt x="10222" y="9603"/>
                </a:lnTo>
                <a:cubicBezTo>
                  <a:pt x="11918" y="9606"/>
                  <a:pt x="13221" y="9062"/>
                  <a:pt x="14093" y="7982"/>
                </a:cubicBezTo>
                <a:cubicBezTo>
                  <a:pt x="15162" y="6657"/>
                  <a:pt x="15171" y="5000"/>
                  <a:pt x="15168" y="4798"/>
                </a:cubicBezTo>
                <a:cubicBezTo>
                  <a:pt x="15169" y="3260"/>
                  <a:pt x="14766" y="2055"/>
                  <a:pt x="13966" y="1218"/>
                </a:cubicBezTo>
                <a:cubicBezTo>
                  <a:pt x="13047" y="255"/>
                  <a:pt x="11820" y="32"/>
                  <a:pt x="11007" y="3"/>
                </a:cubicBezTo>
                <a:close/>
                <a:moveTo>
                  <a:pt x="18476" y="6734"/>
                </a:moveTo>
                <a:cubicBezTo>
                  <a:pt x="18113" y="6721"/>
                  <a:pt x="17862" y="6760"/>
                  <a:pt x="17835" y="6765"/>
                </a:cubicBezTo>
                <a:cubicBezTo>
                  <a:pt x="17519" y="6817"/>
                  <a:pt x="17297" y="7166"/>
                  <a:pt x="17339" y="7545"/>
                </a:cubicBezTo>
                <a:cubicBezTo>
                  <a:pt x="17382" y="7925"/>
                  <a:pt x="17674" y="8191"/>
                  <a:pt x="17991" y="8141"/>
                </a:cubicBezTo>
                <a:cubicBezTo>
                  <a:pt x="18003" y="8140"/>
                  <a:pt x="19225" y="7959"/>
                  <a:pt x="19926" y="8697"/>
                </a:cubicBezTo>
                <a:cubicBezTo>
                  <a:pt x="20272" y="9062"/>
                  <a:pt x="20439" y="9601"/>
                  <a:pt x="20437" y="10347"/>
                </a:cubicBezTo>
                <a:lnTo>
                  <a:pt x="20439" y="10373"/>
                </a:lnTo>
                <a:cubicBezTo>
                  <a:pt x="20439" y="10381"/>
                  <a:pt x="20449" y="11166"/>
                  <a:pt x="19953" y="11780"/>
                </a:cubicBezTo>
                <a:cubicBezTo>
                  <a:pt x="19530" y="12304"/>
                  <a:pt x="18848" y="12570"/>
                  <a:pt x="17928" y="12570"/>
                </a:cubicBezTo>
                <a:cubicBezTo>
                  <a:pt x="17923" y="12570"/>
                  <a:pt x="17919" y="12570"/>
                  <a:pt x="17915" y="12570"/>
                </a:cubicBezTo>
                <a:lnTo>
                  <a:pt x="581" y="12546"/>
                </a:lnTo>
                <a:cubicBezTo>
                  <a:pt x="261" y="12546"/>
                  <a:pt x="1" y="12858"/>
                  <a:pt x="0" y="13242"/>
                </a:cubicBezTo>
                <a:cubicBezTo>
                  <a:pt x="0" y="13625"/>
                  <a:pt x="259" y="13936"/>
                  <a:pt x="579" y="13937"/>
                </a:cubicBezTo>
                <a:lnTo>
                  <a:pt x="17913" y="13959"/>
                </a:lnTo>
                <a:cubicBezTo>
                  <a:pt x="17919" y="13959"/>
                  <a:pt x="17924" y="13959"/>
                  <a:pt x="17930" y="13959"/>
                </a:cubicBezTo>
                <a:cubicBezTo>
                  <a:pt x="19175" y="13959"/>
                  <a:pt x="20136" y="13552"/>
                  <a:pt x="20786" y="12746"/>
                </a:cubicBezTo>
                <a:cubicBezTo>
                  <a:pt x="21582" y="11760"/>
                  <a:pt x="21600" y="10526"/>
                  <a:pt x="21598" y="10345"/>
                </a:cubicBezTo>
                <a:cubicBezTo>
                  <a:pt x="21599" y="9190"/>
                  <a:pt x="21292" y="8281"/>
                  <a:pt x="20685" y="7646"/>
                </a:cubicBezTo>
                <a:cubicBezTo>
                  <a:pt x="19996" y="6924"/>
                  <a:pt x="19082" y="6757"/>
                  <a:pt x="18476" y="6734"/>
                </a:cubicBezTo>
                <a:close/>
                <a:moveTo>
                  <a:pt x="15068" y="16652"/>
                </a:moveTo>
                <a:lnTo>
                  <a:pt x="579" y="16666"/>
                </a:lnTo>
                <a:cubicBezTo>
                  <a:pt x="259" y="16666"/>
                  <a:pt x="0" y="16977"/>
                  <a:pt x="0" y="17361"/>
                </a:cubicBezTo>
                <a:cubicBezTo>
                  <a:pt x="1" y="17745"/>
                  <a:pt x="260" y="18055"/>
                  <a:pt x="581" y="18055"/>
                </a:cubicBezTo>
                <a:lnTo>
                  <a:pt x="15070" y="18040"/>
                </a:lnTo>
                <a:cubicBezTo>
                  <a:pt x="15073" y="18040"/>
                  <a:pt x="15076" y="18040"/>
                  <a:pt x="15078" y="18040"/>
                </a:cubicBezTo>
                <a:cubicBezTo>
                  <a:pt x="15565" y="18040"/>
                  <a:pt x="15920" y="18171"/>
                  <a:pt x="16133" y="18426"/>
                </a:cubicBezTo>
                <a:cubicBezTo>
                  <a:pt x="16371" y="18712"/>
                  <a:pt x="16372" y="19087"/>
                  <a:pt x="16372" y="19092"/>
                </a:cubicBezTo>
                <a:lnTo>
                  <a:pt x="16372" y="19118"/>
                </a:lnTo>
                <a:cubicBezTo>
                  <a:pt x="16373" y="19486"/>
                  <a:pt x="16297" y="19746"/>
                  <a:pt x="16140" y="19912"/>
                </a:cubicBezTo>
                <a:cubicBezTo>
                  <a:pt x="15853" y="20215"/>
                  <a:pt x="15324" y="20212"/>
                  <a:pt x="15144" y="20185"/>
                </a:cubicBezTo>
                <a:cubicBezTo>
                  <a:pt x="14828" y="20135"/>
                  <a:pt x="14538" y="20400"/>
                  <a:pt x="14494" y="20779"/>
                </a:cubicBezTo>
                <a:cubicBezTo>
                  <a:pt x="14451" y="21160"/>
                  <a:pt x="14671" y="21509"/>
                  <a:pt x="14989" y="21562"/>
                </a:cubicBezTo>
                <a:cubicBezTo>
                  <a:pt x="15025" y="21568"/>
                  <a:pt x="15152" y="21586"/>
                  <a:pt x="15330" y="21586"/>
                </a:cubicBezTo>
                <a:cubicBezTo>
                  <a:pt x="15730" y="21586"/>
                  <a:pt x="16392" y="21493"/>
                  <a:pt x="16901" y="20961"/>
                </a:cubicBezTo>
                <a:cubicBezTo>
                  <a:pt x="17189" y="20659"/>
                  <a:pt x="17533" y="20097"/>
                  <a:pt x="17533" y="19124"/>
                </a:cubicBezTo>
                <a:cubicBezTo>
                  <a:pt x="17535" y="18965"/>
                  <a:pt x="17519" y="18144"/>
                  <a:pt x="16976" y="17472"/>
                </a:cubicBezTo>
                <a:cubicBezTo>
                  <a:pt x="16535" y="16926"/>
                  <a:pt x="15897" y="16646"/>
                  <a:pt x="15068" y="16652"/>
                </a:cubicBezTo>
                <a:close/>
              </a:path>
            </a:pathLst>
          </a:custGeom>
          <a:solidFill>
            <a:srgbClr val="DCDEE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
        <p:nvSpPr>
          <p:cNvPr id="623" name="Water"/>
          <p:cNvSpPr/>
          <p:nvPr/>
        </p:nvSpPr>
        <p:spPr>
          <a:xfrm>
            <a:off x="6064158" y="6305255"/>
            <a:ext cx="959603" cy="3326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3728"/>
                </a:lnTo>
                <a:cubicBezTo>
                  <a:pt x="292" y="3728"/>
                  <a:pt x="665" y="4209"/>
                  <a:pt x="1059" y="4708"/>
                </a:cubicBezTo>
                <a:cubicBezTo>
                  <a:pt x="1551" y="5332"/>
                  <a:pt x="2109" y="6053"/>
                  <a:pt x="2703" y="6053"/>
                </a:cubicBezTo>
                <a:cubicBezTo>
                  <a:pt x="3287" y="6053"/>
                  <a:pt x="3802" y="5365"/>
                  <a:pt x="4256" y="4757"/>
                </a:cubicBezTo>
                <a:cubicBezTo>
                  <a:pt x="4656" y="4226"/>
                  <a:pt x="5034" y="3728"/>
                  <a:pt x="5402" y="3728"/>
                </a:cubicBezTo>
                <a:cubicBezTo>
                  <a:pt x="5769" y="3728"/>
                  <a:pt x="6142" y="4226"/>
                  <a:pt x="6542" y="4757"/>
                </a:cubicBezTo>
                <a:cubicBezTo>
                  <a:pt x="6996" y="5365"/>
                  <a:pt x="7516" y="6053"/>
                  <a:pt x="8105" y="6053"/>
                </a:cubicBezTo>
                <a:cubicBezTo>
                  <a:pt x="8689" y="6053"/>
                  <a:pt x="9186" y="5380"/>
                  <a:pt x="9624" y="4771"/>
                </a:cubicBezTo>
                <a:cubicBezTo>
                  <a:pt x="10019" y="4225"/>
                  <a:pt x="10392" y="3728"/>
                  <a:pt x="10803" y="3728"/>
                </a:cubicBezTo>
                <a:cubicBezTo>
                  <a:pt x="11187" y="3728"/>
                  <a:pt x="11512" y="4178"/>
                  <a:pt x="11885" y="4708"/>
                </a:cubicBezTo>
                <a:cubicBezTo>
                  <a:pt x="12328" y="5332"/>
                  <a:pt x="12837" y="6053"/>
                  <a:pt x="13502" y="6053"/>
                </a:cubicBezTo>
                <a:cubicBezTo>
                  <a:pt x="14172" y="6053"/>
                  <a:pt x="14690" y="5333"/>
                  <a:pt x="15144" y="4693"/>
                </a:cubicBezTo>
                <a:cubicBezTo>
                  <a:pt x="15517" y="4179"/>
                  <a:pt x="15836" y="3728"/>
                  <a:pt x="16198" y="3728"/>
                </a:cubicBezTo>
                <a:cubicBezTo>
                  <a:pt x="16566" y="3728"/>
                  <a:pt x="16902" y="4182"/>
                  <a:pt x="17291" y="4727"/>
                </a:cubicBezTo>
                <a:cubicBezTo>
                  <a:pt x="17746" y="5351"/>
                  <a:pt x="18264" y="6053"/>
                  <a:pt x="18902" y="6053"/>
                </a:cubicBezTo>
                <a:cubicBezTo>
                  <a:pt x="19556" y="6053"/>
                  <a:pt x="20113" y="5319"/>
                  <a:pt x="20605" y="4664"/>
                </a:cubicBezTo>
                <a:cubicBezTo>
                  <a:pt x="20972" y="4181"/>
                  <a:pt x="21319" y="3728"/>
                  <a:pt x="21600" y="3728"/>
                </a:cubicBezTo>
                <a:lnTo>
                  <a:pt x="21600" y="0"/>
                </a:lnTo>
                <a:cubicBezTo>
                  <a:pt x="21038" y="0"/>
                  <a:pt x="20547" y="653"/>
                  <a:pt x="20071" y="1277"/>
                </a:cubicBezTo>
                <a:cubicBezTo>
                  <a:pt x="19655" y="1807"/>
                  <a:pt x="19270" y="2325"/>
                  <a:pt x="18897" y="2325"/>
                </a:cubicBezTo>
                <a:cubicBezTo>
                  <a:pt x="18551" y="2325"/>
                  <a:pt x="18221" y="1870"/>
                  <a:pt x="17842" y="1355"/>
                </a:cubicBezTo>
                <a:cubicBezTo>
                  <a:pt x="17377" y="715"/>
                  <a:pt x="16853" y="0"/>
                  <a:pt x="16198" y="0"/>
                </a:cubicBezTo>
                <a:cubicBezTo>
                  <a:pt x="15544" y="0"/>
                  <a:pt x="15037" y="716"/>
                  <a:pt x="14583" y="1340"/>
                </a:cubicBezTo>
                <a:cubicBezTo>
                  <a:pt x="14205" y="1871"/>
                  <a:pt x="13875" y="2325"/>
                  <a:pt x="13502" y="2325"/>
                </a:cubicBezTo>
                <a:cubicBezTo>
                  <a:pt x="13134" y="2325"/>
                  <a:pt x="12820" y="1870"/>
                  <a:pt x="12452" y="1355"/>
                </a:cubicBezTo>
                <a:cubicBezTo>
                  <a:pt x="11998" y="715"/>
                  <a:pt x="11485" y="0"/>
                  <a:pt x="10803" y="0"/>
                </a:cubicBezTo>
                <a:cubicBezTo>
                  <a:pt x="10106" y="0"/>
                  <a:pt x="9554" y="749"/>
                  <a:pt x="9073" y="1404"/>
                </a:cubicBezTo>
                <a:cubicBezTo>
                  <a:pt x="8711" y="1903"/>
                  <a:pt x="8402" y="2325"/>
                  <a:pt x="8105" y="2325"/>
                </a:cubicBezTo>
                <a:cubicBezTo>
                  <a:pt x="7802" y="2325"/>
                  <a:pt x="7467" y="1889"/>
                  <a:pt x="7083" y="1374"/>
                </a:cubicBezTo>
                <a:cubicBezTo>
                  <a:pt x="6602" y="735"/>
                  <a:pt x="6050" y="0"/>
                  <a:pt x="5402" y="0"/>
                </a:cubicBezTo>
                <a:cubicBezTo>
                  <a:pt x="4747" y="0"/>
                  <a:pt x="4202" y="735"/>
                  <a:pt x="3715" y="1374"/>
                </a:cubicBezTo>
                <a:cubicBezTo>
                  <a:pt x="3348" y="1858"/>
                  <a:pt x="3001" y="2325"/>
                  <a:pt x="2703" y="2325"/>
                </a:cubicBezTo>
                <a:cubicBezTo>
                  <a:pt x="2384" y="2325"/>
                  <a:pt x="1996" y="1827"/>
                  <a:pt x="1585" y="1296"/>
                </a:cubicBezTo>
                <a:cubicBezTo>
                  <a:pt x="1082" y="657"/>
                  <a:pt x="568" y="0"/>
                  <a:pt x="0" y="0"/>
                </a:cubicBezTo>
                <a:close/>
                <a:moveTo>
                  <a:pt x="0" y="7769"/>
                </a:moveTo>
                <a:lnTo>
                  <a:pt x="0" y="11492"/>
                </a:lnTo>
                <a:cubicBezTo>
                  <a:pt x="292" y="11492"/>
                  <a:pt x="665" y="11977"/>
                  <a:pt x="1059" y="12477"/>
                </a:cubicBezTo>
                <a:cubicBezTo>
                  <a:pt x="1551" y="13100"/>
                  <a:pt x="2109" y="13817"/>
                  <a:pt x="2703" y="13817"/>
                </a:cubicBezTo>
                <a:cubicBezTo>
                  <a:pt x="3287" y="13817"/>
                  <a:pt x="3802" y="13133"/>
                  <a:pt x="4256" y="12525"/>
                </a:cubicBezTo>
                <a:cubicBezTo>
                  <a:pt x="4656" y="11995"/>
                  <a:pt x="5034" y="11492"/>
                  <a:pt x="5402" y="11492"/>
                </a:cubicBezTo>
                <a:cubicBezTo>
                  <a:pt x="5769" y="11492"/>
                  <a:pt x="6142" y="11995"/>
                  <a:pt x="6542" y="12525"/>
                </a:cubicBezTo>
                <a:cubicBezTo>
                  <a:pt x="6996" y="13133"/>
                  <a:pt x="7516" y="13817"/>
                  <a:pt x="8105" y="13817"/>
                </a:cubicBezTo>
                <a:cubicBezTo>
                  <a:pt x="8689" y="13817"/>
                  <a:pt x="9186" y="13148"/>
                  <a:pt x="9624" y="12540"/>
                </a:cubicBezTo>
                <a:cubicBezTo>
                  <a:pt x="10019" y="11994"/>
                  <a:pt x="10392" y="11492"/>
                  <a:pt x="10803" y="11492"/>
                </a:cubicBezTo>
                <a:cubicBezTo>
                  <a:pt x="11187" y="11492"/>
                  <a:pt x="11512" y="11946"/>
                  <a:pt x="11885" y="12477"/>
                </a:cubicBezTo>
                <a:cubicBezTo>
                  <a:pt x="12328" y="13100"/>
                  <a:pt x="12837" y="13817"/>
                  <a:pt x="13502" y="13817"/>
                </a:cubicBezTo>
                <a:cubicBezTo>
                  <a:pt x="14172" y="13817"/>
                  <a:pt x="14690" y="13101"/>
                  <a:pt x="15144" y="12462"/>
                </a:cubicBezTo>
                <a:cubicBezTo>
                  <a:pt x="15517" y="11947"/>
                  <a:pt x="15836" y="11492"/>
                  <a:pt x="16198" y="11492"/>
                </a:cubicBezTo>
                <a:cubicBezTo>
                  <a:pt x="16566" y="11492"/>
                  <a:pt x="16902" y="11945"/>
                  <a:pt x="17291" y="12491"/>
                </a:cubicBezTo>
                <a:cubicBezTo>
                  <a:pt x="17746" y="13115"/>
                  <a:pt x="18264" y="13817"/>
                  <a:pt x="18902" y="13817"/>
                </a:cubicBezTo>
                <a:cubicBezTo>
                  <a:pt x="19556" y="13817"/>
                  <a:pt x="20113" y="13083"/>
                  <a:pt x="20605" y="12428"/>
                </a:cubicBezTo>
                <a:cubicBezTo>
                  <a:pt x="20972" y="11944"/>
                  <a:pt x="21319" y="11492"/>
                  <a:pt x="21600" y="11492"/>
                </a:cubicBezTo>
                <a:lnTo>
                  <a:pt x="21600" y="7769"/>
                </a:lnTo>
                <a:cubicBezTo>
                  <a:pt x="21038" y="7769"/>
                  <a:pt x="20547" y="8422"/>
                  <a:pt x="20071" y="9045"/>
                </a:cubicBezTo>
                <a:cubicBezTo>
                  <a:pt x="19655" y="9591"/>
                  <a:pt x="19270" y="10088"/>
                  <a:pt x="18897" y="10088"/>
                </a:cubicBezTo>
                <a:cubicBezTo>
                  <a:pt x="18551" y="10088"/>
                  <a:pt x="18221" y="9638"/>
                  <a:pt x="17842" y="9123"/>
                </a:cubicBezTo>
                <a:cubicBezTo>
                  <a:pt x="17377" y="8484"/>
                  <a:pt x="16853" y="7769"/>
                  <a:pt x="16198" y="7769"/>
                </a:cubicBezTo>
                <a:cubicBezTo>
                  <a:pt x="15544" y="7769"/>
                  <a:pt x="15037" y="8485"/>
                  <a:pt x="14583" y="9109"/>
                </a:cubicBezTo>
                <a:cubicBezTo>
                  <a:pt x="14205" y="9639"/>
                  <a:pt x="13875" y="10088"/>
                  <a:pt x="13502" y="10088"/>
                </a:cubicBezTo>
                <a:cubicBezTo>
                  <a:pt x="13134" y="10088"/>
                  <a:pt x="12820" y="9638"/>
                  <a:pt x="12452" y="9123"/>
                </a:cubicBezTo>
                <a:cubicBezTo>
                  <a:pt x="11998" y="8484"/>
                  <a:pt x="11485" y="7769"/>
                  <a:pt x="10803" y="7769"/>
                </a:cubicBezTo>
                <a:cubicBezTo>
                  <a:pt x="10106" y="7769"/>
                  <a:pt x="9554" y="8517"/>
                  <a:pt x="9073" y="9172"/>
                </a:cubicBezTo>
                <a:cubicBezTo>
                  <a:pt x="8711" y="9671"/>
                  <a:pt x="8402" y="10088"/>
                  <a:pt x="8105" y="10088"/>
                </a:cubicBezTo>
                <a:cubicBezTo>
                  <a:pt x="7802" y="10088"/>
                  <a:pt x="7467" y="9653"/>
                  <a:pt x="7083" y="9138"/>
                </a:cubicBezTo>
                <a:cubicBezTo>
                  <a:pt x="6602" y="8499"/>
                  <a:pt x="6050" y="7769"/>
                  <a:pt x="5402" y="7769"/>
                </a:cubicBezTo>
                <a:cubicBezTo>
                  <a:pt x="4747" y="7769"/>
                  <a:pt x="4202" y="8499"/>
                  <a:pt x="3715" y="9138"/>
                </a:cubicBezTo>
                <a:cubicBezTo>
                  <a:pt x="3348" y="9622"/>
                  <a:pt x="3001" y="10088"/>
                  <a:pt x="2703" y="10088"/>
                </a:cubicBezTo>
                <a:cubicBezTo>
                  <a:pt x="2384" y="10088"/>
                  <a:pt x="1996" y="9590"/>
                  <a:pt x="1585" y="9060"/>
                </a:cubicBezTo>
                <a:cubicBezTo>
                  <a:pt x="1082" y="8421"/>
                  <a:pt x="568" y="7769"/>
                  <a:pt x="0" y="7769"/>
                </a:cubicBezTo>
                <a:close/>
                <a:moveTo>
                  <a:pt x="0" y="15547"/>
                </a:moveTo>
                <a:lnTo>
                  <a:pt x="0" y="19275"/>
                </a:lnTo>
                <a:cubicBezTo>
                  <a:pt x="292" y="19275"/>
                  <a:pt x="665" y="19761"/>
                  <a:pt x="1059" y="20260"/>
                </a:cubicBezTo>
                <a:cubicBezTo>
                  <a:pt x="1551" y="20884"/>
                  <a:pt x="2109" y="21600"/>
                  <a:pt x="2703" y="21600"/>
                </a:cubicBezTo>
                <a:cubicBezTo>
                  <a:pt x="3287" y="21600"/>
                  <a:pt x="3802" y="20912"/>
                  <a:pt x="4256" y="20304"/>
                </a:cubicBezTo>
                <a:cubicBezTo>
                  <a:pt x="4656" y="19773"/>
                  <a:pt x="5034" y="19275"/>
                  <a:pt x="5402" y="19275"/>
                </a:cubicBezTo>
                <a:cubicBezTo>
                  <a:pt x="5769" y="19275"/>
                  <a:pt x="6142" y="19773"/>
                  <a:pt x="6542" y="20304"/>
                </a:cubicBezTo>
                <a:cubicBezTo>
                  <a:pt x="6996" y="20912"/>
                  <a:pt x="7516" y="21600"/>
                  <a:pt x="8105" y="21600"/>
                </a:cubicBezTo>
                <a:cubicBezTo>
                  <a:pt x="8689" y="21600"/>
                  <a:pt x="9186" y="20931"/>
                  <a:pt x="9624" y="20323"/>
                </a:cubicBezTo>
                <a:cubicBezTo>
                  <a:pt x="10019" y="19777"/>
                  <a:pt x="10392" y="19275"/>
                  <a:pt x="10803" y="19275"/>
                </a:cubicBezTo>
                <a:cubicBezTo>
                  <a:pt x="11187" y="19275"/>
                  <a:pt x="11512" y="19729"/>
                  <a:pt x="11885" y="20260"/>
                </a:cubicBezTo>
                <a:cubicBezTo>
                  <a:pt x="12328" y="20884"/>
                  <a:pt x="12837" y="21600"/>
                  <a:pt x="13502" y="21600"/>
                </a:cubicBezTo>
                <a:cubicBezTo>
                  <a:pt x="14172" y="21600"/>
                  <a:pt x="14690" y="20885"/>
                  <a:pt x="15144" y="20245"/>
                </a:cubicBezTo>
                <a:cubicBezTo>
                  <a:pt x="15517" y="19730"/>
                  <a:pt x="15836" y="19275"/>
                  <a:pt x="16198" y="19275"/>
                </a:cubicBezTo>
                <a:cubicBezTo>
                  <a:pt x="16566" y="19275"/>
                  <a:pt x="16902" y="19729"/>
                  <a:pt x="17291" y="20274"/>
                </a:cubicBezTo>
                <a:cubicBezTo>
                  <a:pt x="17746" y="20898"/>
                  <a:pt x="18264" y="21600"/>
                  <a:pt x="18902" y="21600"/>
                </a:cubicBezTo>
                <a:cubicBezTo>
                  <a:pt x="19556" y="21600"/>
                  <a:pt x="20113" y="20866"/>
                  <a:pt x="20605" y="20211"/>
                </a:cubicBezTo>
                <a:cubicBezTo>
                  <a:pt x="20972" y="19728"/>
                  <a:pt x="21319" y="19275"/>
                  <a:pt x="21600" y="19275"/>
                </a:cubicBezTo>
                <a:lnTo>
                  <a:pt x="21600" y="15547"/>
                </a:lnTo>
                <a:cubicBezTo>
                  <a:pt x="21038" y="15547"/>
                  <a:pt x="20547" y="16205"/>
                  <a:pt x="20071" y="16829"/>
                </a:cubicBezTo>
                <a:cubicBezTo>
                  <a:pt x="19655" y="17359"/>
                  <a:pt x="19270" y="17872"/>
                  <a:pt x="18897" y="17872"/>
                </a:cubicBezTo>
                <a:cubicBezTo>
                  <a:pt x="18551" y="17872"/>
                  <a:pt x="18221" y="17421"/>
                  <a:pt x="17842" y="16907"/>
                </a:cubicBezTo>
                <a:cubicBezTo>
                  <a:pt x="17377" y="16267"/>
                  <a:pt x="16853" y="15547"/>
                  <a:pt x="16198" y="15547"/>
                </a:cubicBezTo>
                <a:cubicBezTo>
                  <a:pt x="15544" y="15547"/>
                  <a:pt x="15037" y="16268"/>
                  <a:pt x="14583" y="16892"/>
                </a:cubicBezTo>
                <a:cubicBezTo>
                  <a:pt x="14205" y="17422"/>
                  <a:pt x="13875" y="17872"/>
                  <a:pt x="13502" y="17872"/>
                </a:cubicBezTo>
                <a:cubicBezTo>
                  <a:pt x="13134" y="17872"/>
                  <a:pt x="12820" y="17421"/>
                  <a:pt x="12452" y="16907"/>
                </a:cubicBezTo>
                <a:cubicBezTo>
                  <a:pt x="11998" y="16267"/>
                  <a:pt x="11485" y="15547"/>
                  <a:pt x="10803" y="15547"/>
                </a:cubicBezTo>
                <a:cubicBezTo>
                  <a:pt x="10106" y="15547"/>
                  <a:pt x="9554" y="16296"/>
                  <a:pt x="9073" y="16951"/>
                </a:cubicBezTo>
                <a:cubicBezTo>
                  <a:pt x="8711" y="17450"/>
                  <a:pt x="8402" y="17872"/>
                  <a:pt x="8105" y="17872"/>
                </a:cubicBezTo>
                <a:cubicBezTo>
                  <a:pt x="7802" y="17872"/>
                  <a:pt x="7467" y="17436"/>
                  <a:pt x="7083" y="16921"/>
                </a:cubicBezTo>
                <a:cubicBezTo>
                  <a:pt x="6602" y="16282"/>
                  <a:pt x="6051" y="15547"/>
                  <a:pt x="5402" y="15547"/>
                </a:cubicBezTo>
                <a:cubicBezTo>
                  <a:pt x="4747" y="15547"/>
                  <a:pt x="4202" y="16282"/>
                  <a:pt x="3715" y="16921"/>
                </a:cubicBezTo>
                <a:cubicBezTo>
                  <a:pt x="3348" y="17405"/>
                  <a:pt x="3001" y="17872"/>
                  <a:pt x="2703" y="17872"/>
                </a:cubicBezTo>
                <a:cubicBezTo>
                  <a:pt x="2384" y="17872"/>
                  <a:pt x="1996" y="17374"/>
                  <a:pt x="1585" y="16843"/>
                </a:cubicBezTo>
                <a:cubicBezTo>
                  <a:pt x="1082" y="16204"/>
                  <a:pt x="568" y="15547"/>
                  <a:pt x="0" y="15547"/>
                </a:cubicBezTo>
                <a:close/>
              </a:path>
            </a:pathLst>
          </a:custGeom>
          <a:solidFill>
            <a:schemeClr val="accent1">
              <a:satOff val="-3355"/>
              <a:lumOff val="26614"/>
            </a:scheme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sz="2400">
                <a:solidFill>
                  <a:srgbClr val="FFFFFF"/>
                </a:solidFill>
              </a:defRPr>
            </a:pP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The new financial world"/>
          <p:cNvSpPr txBox="1"/>
          <p:nvPr>
            <p:ph type="body" idx="21"/>
          </p:nvPr>
        </p:nvSpPr>
        <p:spPr>
          <a:prstGeom prst="rect">
            <a:avLst/>
          </a:prstGeom>
        </p:spPr>
        <p:txBody>
          <a:bodyPr/>
          <a:lstStyle/>
          <a:p>
            <a:pPr/>
            <a:r>
              <a:t>The new financial world</a:t>
            </a:r>
          </a:p>
        </p:txBody>
      </p:sp>
      <p:sp>
        <p:nvSpPr>
          <p:cNvPr id="626" name="More currencies (tokens) than people…"/>
          <p:cNvSpPr txBox="1"/>
          <p:nvPr>
            <p:ph type="body" idx="1"/>
          </p:nvPr>
        </p:nvSpPr>
        <p:spPr>
          <a:prstGeom prst="rect">
            <a:avLst/>
          </a:prstGeom>
        </p:spPr>
        <p:txBody>
          <a:bodyPr/>
          <a:lstStyle/>
          <a:p>
            <a:pPr/>
            <a:r>
              <a:t>More currencies (tokens) than people</a:t>
            </a:r>
          </a:p>
          <a:p>
            <a:pPr/>
            <a:r>
              <a:t>Currencies to exchange risk</a:t>
            </a:r>
          </a:p>
          <a:p>
            <a:pPr/>
            <a:r>
              <a:t>Technology infrastructure that:</a:t>
            </a:r>
          </a:p>
          <a:p>
            <a:pPr lvl="1"/>
            <a:r>
              <a:t>Settles in real-time</a:t>
            </a:r>
          </a:p>
          <a:p>
            <a:pPr lvl="1"/>
            <a:r>
              <a:t>Transparent</a:t>
            </a:r>
          </a:p>
          <a:p>
            <a:pPr lvl="1"/>
            <a:r>
              <a:t>Cheap</a:t>
            </a:r>
          </a:p>
          <a:p>
            <a:pPr lvl="1"/>
            <a:r>
              <a:t>Does not distinguish between buyer and seller</a:t>
            </a:r>
          </a:p>
        </p:txBody>
      </p:sp>
      <p:sp>
        <p:nvSpPr>
          <p:cNvPr id="627" name="Regulation…"/>
          <p:cNvSpPr/>
          <p:nvPr/>
        </p:nvSpPr>
        <p:spPr>
          <a:xfrm>
            <a:off x="8788400" y="3804443"/>
            <a:ext cx="3864670" cy="2947245"/>
          </a:xfrm>
          <a:prstGeom prst="wedgeEllipseCallout">
            <a:avLst>
              <a:gd name="adj1" fmla="val -65734"/>
              <a:gd name="adj2" fmla="val 37671"/>
            </a:avLst>
          </a:prstGeom>
          <a:blipFill>
            <a:blip r:embed="rId2"/>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2400">
                <a:solidFill>
                  <a:srgbClr val="FFFFFF"/>
                </a:solidFill>
              </a:defRPr>
            </a:pPr>
            <a:r>
              <a:t>Regulation</a:t>
            </a:r>
          </a:p>
          <a:p>
            <a:pPr>
              <a:defRPr sz="2400">
                <a:solidFill>
                  <a:srgbClr val="FFFFFF"/>
                </a:solidFill>
              </a:defRPr>
            </a:pPr>
          </a:p>
          <a:p>
            <a:pPr>
              <a:defRPr sz="2400">
                <a:solidFill>
                  <a:srgbClr val="FFFFFF"/>
                </a:solidFill>
              </a:defRPr>
            </a:pPr>
            <a:r>
              <a:t>Compliance</a:t>
            </a:r>
          </a:p>
          <a:p>
            <a:pPr>
              <a:defRPr sz="2400">
                <a:solidFill>
                  <a:srgbClr val="FFFFFF"/>
                </a:solidFill>
              </a:defRPr>
            </a:pPr>
          </a:p>
          <a:p>
            <a:pPr>
              <a:defRPr sz="2400">
                <a:solidFill>
                  <a:srgbClr val="FFFFFF"/>
                </a:solidFill>
              </a:defRPr>
            </a:pPr>
            <a:r>
              <a:t>Tax</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9" name="Image" descr="Image"/>
          <p:cNvPicPr>
            <a:picLocks noChangeAspect="1"/>
          </p:cNvPicPr>
          <p:nvPr/>
        </p:nvPicPr>
        <p:blipFill>
          <a:blip r:embed="rId2">
            <a:extLst/>
          </a:blip>
          <a:stretch>
            <a:fillRect/>
          </a:stretch>
        </p:blipFill>
        <p:spPr>
          <a:xfrm>
            <a:off x="3962400" y="2603500"/>
            <a:ext cx="5080000" cy="5067300"/>
          </a:xfrm>
          <a:prstGeom prst="rect">
            <a:avLst/>
          </a:prstGeom>
          <a:ln w="12700">
            <a:miter lim="400000"/>
          </a:ln>
        </p:spPr>
      </p:pic>
      <p:sp>
        <p:nvSpPr>
          <p:cNvPr id="630" name="Thanks"/>
          <p:cNvSpPr txBox="1"/>
          <p:nvPr/>
        </p:nvSpPr>
        <p:spPr>
          <a:xfrm>
            <a:off x="2087153" y="1146445"/>
            <a:ext cx="1352178" cy="572982"/>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Thanks</a:t>
            </a:r>
          </a:p>
        </p:txBody>
      </p:sp>
      <p:sp>
        <p:nvSpPr>
          <p:cNvPr id="631" name="Merci"/>
          <p:cNvSpPr txBox="1"/>
          <p:nvPr/>
        </p:nvSpPr>
        <p:spPr>
          <a:xfrm>
            <a:off x="961839" y="4139318"/>
            <a:ext cx="1066327" cy="572982"/>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Merci</a:t>
            </a:r>
          </a:p>
        </p:txBody>
      </p:sp>
      <p:sp>
        <p:nvSpPr>
          <p:cNvPr id="632" name="Gracias"/>
          <p:cNvSpPr txBox="1"/>
          <p:nvPr/>
        </p:nvSpPr>
        <p:spPr>
          <a:xfrm>
            <a:off x="9487208" y="1514275"/>
            <a:ext cx="1362110" cy="572982"/>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Gracias</a:t>
            </a:r>
          </a:p>
        </p:txBody>
      </p:sp>
      <p:sp>
        <p:nvSpPr>
          <p:cNvPr id="633" name="Danke"/>
          <p:cNvSpPr txBox="1"/>
          <p:nvPr/>
        </p:nvSpPr>
        <p:spPr>
          <a:xfrm>
            <a:off x="9535374" y="3404252"/>
            <a:ext cx="1203207" cy="572982"/>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Danke</a:t>
            </a:r>
          </a:p>
        </p:txBody>
      </p:sp>
      <p:sp>
        <p:nvSpPr>
          <p:cNvPr id="634" name="谢谢"/>
          <p:cNvSpPr txBox="1"/>
          <p:nvPr/>
        </p:nvSpPr>
        <p:spPr>
          <a:xfrm>
            <a:off x="1483365" y="5949256"/>
            <a:ext cx="928583" cy="661882"/>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谢谢</a:t>
            </a:r>
          </a:p>
        </p:txBody>
      </p:sp>
      <p:sp>
        <p:nvSpPr>
          <p:cNvPr id="635" name="ਧੰਨਵਾਦ"/>
          <p:cNvSpPr txBox="1"/>
          <p:nvPr/>
        </p:nvSpPr>
        <p:spPr>
          <a:xfrm>
            <a:off x="10264448" y="6277791"/>
            <a:ext cx="1139301" cy="763482"/>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ਧੰਨਵਾਦ</a:t>
            </a:r>
          </a:p>
        </p:txBody>
      </p:sp>
      <p:sp>
        <p:nvSpPr>
          <p:cNvPr id="636" name="شكرًا"/>
          <p:cNvSpPr txBox="1"/>
          <p:nvPr/>
        </p:nvSpPr>
        <p:spPr>
          <a:xfrm>
            <a:off x="2310485" y="8519947"/>
            <a:ext cx="840349" cy="577922"/>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شكرًا</a:t>
            </a:r>
          </a:p>
        </p:txBody>
      </p:sp>
      <p:sp>
        <p:nvSpPr>
          <p:cNvPr id="637" name="dankie"/>
          <p:cNvSpPr txBox="1"/>
          <p:nvPr/>
        </p:nvSpPr>
        <p:spPr>
          <a:xfrm>
            <a:off x="6043345" y="8522417"/>
            <a:ext cx="1255886" cy="572982"/>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dankie</a:t>
            </a:r>
          </a:p>
        </p:txBody>
      </p:sp>
      <p:sp>
        <p:nvSpPr>
          <p:cNvPr id="638" name="շնորհակալություն"/>
          <p:cNvSpPr txBox="1"/>
          <p:nvPr/>
        </p:nvSpPr>
        <p:spPr>
          <a:xfrm>
            <a:off x="8668387" y="8643067"/>
            <a:ext cx="1860864" cy="331682"/>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16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շնորհակալություն</a:t>
            </a:r>
          </a:p>
        </p:txBody>
      </p:sp>
      <p:sp>
        <p:nvSpPr>
          <p:cNvPr id="639" name="Kösz"/>
          <p:cNvSpPr txBox="1"/>
          <p:nvPr/>
        </p:nvSpPr>
        <p:spPr>
          <a:xfrm>
            <a:off x="1818678" y="2549842"/>
            <a:ext cx="921674" cy="572982"/>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Kösz</a:t>
            </a:r>
          </a:p>
        </p:txBody>
      </p:sp>
      <p:sp>
        <p:nvSpPr>
          <p:cNvPr id="640" name="Dankon"/>
          <p:cNvSpPr txBox="1"/>
          <p:nvPr/>
        </p:nvSpPr>
        <p:spPr>
          <a:xfrm>
            <a:off x="10976634" y="2549842"/>
            <a:ext cx="1449333" cy="572982"/>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Dankon</a:t>
            </a:r>
          </a:p>
        </p:txBody>
      </p:sp>
      <p:sp>
        <p:nvSpPr>
          <p:cNvPr id="641" name="Grazie"/>
          <p:cNvSpPr txBox="1"/>
          <p:nvPr/>
        </p:nvSpPr>
        <p:spPr>
          <a:xfrm>
            <a:off x="10232495" y="4413817"/>
            <a:ext cx="1195435" cy="572982"/>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Grazie</a:t>
            </a:r>
          </a:p>
        </p:txBody>
      </p:sp>
      <p:sp>
        <p:nvSpPr>
          <p:cNvPr id="642" name="ありがとう"/>
          <p:cNvSpPr txBox="1"/>
          <p:nvPr/>
        </p:nvSpPr>
        <p:spPr>
          <a:xfrm>
            <a:off x="4188956" y="1178901"/>
            <a:ext cx="1932518" cy="572982"/>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ありがとう</a:t>
            </a:r>
          </a:p>
        </p:txBody>
      </p:sp>
      <p:sp>
        <p:nvSpPr>
          <p:cNvPr id="643" name="감사해요"/>
          <p:cNvSpPr txBox="1"/>
          <p:nvPr/>
        </p:nvSpPr>
        <p:spPr>
          <a:xfrm>
            <a:off x="6892833" y="1763477"/>
            <a:ext cx="1559010" cy="572982"/>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감사해요</a:t>
            </a:r>
          </a:p>
        </p:txBody>
      </p:sp>
      <p:sp>
        <p:nvSpPr>
          <p:cNvPr id="644" name="Gratias"/>
          <p:cNvSpPr txBox="1"/>
          <p:nvPr/>
        </p:nvSpPr>
        <p:spPr>
          <a:xfrm>
            <a:off x="862957" y="7132190"/>
            <a:ext cx="1318930" cy="572982"/>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Gratias</a:t>
            </a:r>
          </a:p>
        </p:txBody>
      </p:sp>
      <p:sp>
        <p:nvSpPr>
          <p:cNvPr id="645" name="ευχαριστώ"/>
          <p:cNvSpPr txBox="1"/>
          <p:nvPr/>
        </p:nvSpPr>
        <p:spPr>
          <a:xfrm>
            <a:off x="270019" y="1748360"/>
            <a:ext cx="1918618" cy="603217"/>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ευχαριστώ</a:t>
            </a:r>
          </a:p>
        </p:txBody>
      </p:sp>
      <p:sp>
        <p:nvSpPr>
          <p:cNvPr id="646" name="Takk"/>
          <p:cNvSpPr txBox="1"/>
          <p:nvPr/>
        </p:nvSpPr>
        <p:spPr>
          <a:xfrm>
            <a:off x="11449457" y="5431887"/>
            <a:ext cx="883675" cy="572982"/>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Takk</a:t>
            </a:r>
          </a:p>
        </p:txBody>
      </p:sp>
      <p:sp>
        <p:nvSpPr>
          <p:cNvPr id="647" name="dzięki"/>
          <p:cNvSpPr txBox="1"/>
          <p:nvPr/>
        </p:nvSpPr>
        <p:spPr>
          <a:xfrm>
            <a:off x="10822913" y="7117073"/>
            <a:ext cx="1137640" cy="603217"/>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dzięki</a:t>
            </a:r>
          </a:p>
        </p:txBody>
      </p:sp>
      <p:sp>
        <p:nvSpPr>
          <p:cNvPr id="648" name="спасибо"/>
          <p:cNvSpPr txBox="1"/>
          <p:nvPr/>
        </p:nvSpPr>
        <p:spPr>
          <a:xfrm>
            <a:off x="1937121" y="7848094"/>
            <a:ext cx="1587077" cy="572982"/>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спасибо</a:t>
            </a:r>
          </a:p>
        </p:txBody>
      </p:sp>
      <p:sp>
        <p:nvSpPr>
          <p:cNvPr id="649" name="धन्यवादा"/>
          <p:cNvSpPr txBox="1"/>
          <p:nvPr/>
        </p:nvSpPr>
        <p:spPr>
          <a:xfrm>
            <a:off x="7591239" y="7974634"/>
            <a:ext cx="700795" cy="349463"/>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16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धन्यवादा</a:t>
            </a:r>
          </a:p>
        </p:txBody>
      </p:sp>
      <p:sp>
        <p:nvSpPr>
          <p:cNvPr id="650" name="asante"/>
          <p:cNvSpPr txBox="1"/>
          <p:nvPr/>
        </p:nvSpPr>
        <p:spPr>
          <a:xfrm>
            <a:off x="4530078" y="8697583"/>
            <a:ext cx="1250274" cy="572982"/>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asante</a:t>
            </a:r>
          </a:p>
        </p:txBody>
      </p:sp>
      <p:sp>
        <p:nvSpPr>
          <p:cNvPr id="651" name="tack"/>
          <p:cNvSpPr txBox="1"/>
          <p:nvPr/>
        </p:nvSpPr>
        <p:spPr>
          <a:xfrm>
            <a:off x="1942611" y="4813344"/>
            <a:ext cx="820632" cy="572982"/>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tack</a:t>
            </a:r>
          </a:p>
        </p:txBody>
      </p:sp>
      <p:sp>
        <p:nvSpPr>
          <p:cNvPr id="652" name="ขอบใจ"/>
          <p:cNvSpPr txBox="1"/>
          <p:nvPr/>
        </p:nvSpPr>
        <p:spPr>
          <a:xfrm>
            <a:off x="10770868" y="7966184"/>
            <a:ext cx="760888" cy="366363"/>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19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ขอบใจ</a:t>
            </a:r>
          </a:p>
        </p:txBody>
      </p:sp>
      <p:sp>
        <p:nvSpPr>
          <p:cNvPr id="653" name="Teşekkürler"/>
          <p:cNvSpPr txBox="1"/>
          <p:nvPr/>
        </p:nvSpPr>
        <p:spPr>
          <a:xfrm>
            <a:off x="394022" y="3280852"/>
            <a:ext cx="2201961" cy="603217"/>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Teşekkürler</a:t>
            </a:r>
          </a:p>
        </p:txBody>
      </p:sp>
      <p:sp>
        <p:nvSpPr>
          <p:cNvPr id="654" name="Спасибі"/>
          <p:cNvSpPr txBox="1"/>
          <p:nvPr/>
        </p:nvSpPr>
        <p:spPr>
          <a:xfrm>
            <a:off x="6871098" y="621258"/>
            <a:ext cx="1504244" cy="603217"/>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Спасибі</a:t>
            </a:r>
          </a:p>
        </p:txBody>
      </p:sp>
      <p:sp>
        <p:nvSpPr>
          <p:cNvPr id="655" name="cảm ơn"/>
          <p:cNvSpPr txBox="1"/>
          <p:nvPr/>
        </p:nvSpPr>
        <p:spPr>
          <a:xfrm>
            <a:off x="11149803" y="1680326"/>
            <a:ext cx="1482985" cy="603217"/>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cảm ơn</a:t>
            </a:r>
          </a:p>
        </p:txBody>
      </p:sp>
      <p:sp>
        <p:nvSpPr>
          <p:cNvPr id="656" name="תודה"/>
          <p:cNvSpPr txBox="1"/>
          <p:nvPr/>
        </p:nvSpPr>
        <p:spPr>
          <a:xfrm>
            <a:off x="3304472" y="550881"/>
            <a:ext cx="1026412" cy="560282"/>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תודה</a:t>
            </a:r>
          </a:p>
        </p:txBody>
      </p:sp>
      <p:sp>
        <p:nvSpPr>
          <p:cNvPr id="657" name="rahmat"/>
          <p:cNvSpPr txBox="1"/>
          <p:nvPr/>
        </p:nvSpPr>
        <p:spPr>
          <a:xfrm>
            <a:off x="358791" y="5221639"/>
            <a:ext cx="1346565" cy="572982"/>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rahmat</a:t>
            </a:r>
          </a:p>
        </p:txBody>
      </p:sp>
      <p:sp>
        <p:nvSpPr>
          <p:cNvPr id="658" name="Köszönöm"/>
          <p:cNvSpPr txBox="1"/>
          <p:nvPr/>
        </p:nvSpPr>
        <p:spPr>
          <a:xfrm>
            <a:off x="683420" y="544531"/>
            <a:ext cx="1961016" cy="572982"/>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Köszönöm</a:t>
            </a:r>
          </a:p>
        </p:txBody>
      </p:sp>
      <p:sp>
        <p:nvSpPr>
          <p:cNvPr id="659" name="متشکرم"/>
          <p:cNvSpPr txBox="1"/>
          <p:nvPr/>
        </p:nvSpPr>
        <p:spPr>
          <a:xfrm>
            <a:off x="11231555" y="3568754"/>
            <a:ext cx="1206363" cy="577922"/>
          </a:xfrm>
          <a:prstGeom prst="rect">
            <a:avLst/>
          </a:prstGeom>
          <a:ln w="12700">
            <a:miter lim="400000"/>
          </a:ln>
          <a:extLst>
            <a:ext uri="{C572A759-6A51-4108-AA02-DFA0A04FC94B}">
              <ma14:wrappingTextBoxFlag xmlns:ma14="http://schemas.microsoft.com/office/mac/drawingml/2011/main" val="1"/>
            </a:ext>
          </a:extLst>
        </p:spPr>
        <p:txBody>
          <a:bodyPr wrap="none" lIns="26140" tIns="26140" rIns="26140" bIns="26140" anchor="ctr">
            <a:spAutoFit/>
          </a:bodyPr>
          <a:lstStyle>
            <a:lvl1pPr algn="l" defTabSz="1733929">
              <a:defRPr sz="3400">
                <a:solidFill>
                  <a:srgbClr val="296B8F"/>
                </a:solidFill>
                <a:latin typeface="Apple SD 산돌고딕 Neo 일반체"/>
                <a:ea typeface="Apple SD 산돌고딕 Neo 일반체"/>
                <a:cs typeface="Apple SD 산돌고딕 Neo 일반체"/>
                <a:sym typeface="Apple SD 산돌고딕 Neo 일반체"/>
              </a:defRPr>
            </a:lvl1pPr>
          </a:lstStyle>
          <a:p>
            <a:pPr/>
            <a:r>
              <a:t>متشکرم</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A Risk trade"/>
          <p:cNvSpPr txBox="1"/>
          <p:nvPr>
            <p:ph type="body" idx="21"/>
          </p:nvPr>
        </p:nvSpPr>
        <p:spPr>
          <a:prstGeom prst="rect">
            <a:avLst/>
          </a:prstGeom>
        </p:spPr>
        <p:txBody>
          <a:bodyPr/>
          <a:lstStyle/>
          <a:p>
            <a:pPr/>
            <a:r>
              <a:t>A Risk trade</a:t>
            </a:r>
          </a:p>
        </p:txBody>
      </p:sp>
      <p:grpSp>
        <p:nvGrpSpPr>
          <p:cNvPr id="186" name="Group"/>
          <p:cNvGrpSpPr/>
          <p:nvPr/>
        </p:nvGrpSpPr>
        <p:grpSpPr>
          <a:xfrm>
            <a:off x="2048386" y="2963222"/>
            <a:ext cx="4462233" cy="2332678"/>
            <a:chOff x="0" y="0"/>
            <a:chExt cx="4462231" cy="2332677"/>
          </a:xfrm>
        </p:grpSpPr>
        <p:sp>
          <p:nvSpPr>
            <p:cNvPr id="183" name="Profitability…"/>
            <p:cNvSpPr txBox="1"/>
            <p:nvPr/>
          </p:nvSpPr>
          <p:spPr>
            <a:xfrm>
              <a:off x="0" y="1494477"/>
              <a:ext cx="1598981" cy="838201"/>
            </a:xfrm>
            <a:prstGeom prst="rect">
              <a:avLst/>
            </a:prstGeom>
            <a:blipFill rotWithShape="1">
              <a:blip r:embed="rId2"/>
              <a:srcRect l="0" t="0" r="0" b="0"/>
              <a:tile tx="0" ty="0" sx="100000" sy="100000" flip="none" algn="tl"/>
            </a:blipFill>
            <a:ln w="12700" cap="flat">
              <a:noFill/>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400">
                  <a:solidFill>
                    <a:srgbClr val="FFFFFF"/>
                  </a:solidFill>
                </a:defRPr>
              </a:pPr>
              <a:r>
                <a:t>Profitability</a:t>
              </a:r>
            </a:p>
            <a:p>
              <a:pPr>
                <a:defRPr sz="2400">
                  <a:solidFill>
                    <a:srgbClr val="FFFFFF"/>
                  </a:solidFill>
                </a:defRPr>
              </a:pPr>
              <a:r>
                <a:t>Today</a:t>
              </a:r>
            </a:p>
          </p:txBody>
        </p:sp>
        <p:sp>
          <p:nvSpPr>
            <p:cNvPr id="184" name="$"/>
            <p:cNvSpPr txBox="1"/>
            <p:nvPr/>
          </p:nvSpPr>
          <p:spPr>
            <a:xfrm>
              <a:off x="2292006" y="0"/>
              <a:ext cx="368504" cy="647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a:t>
              </a:r>
            </a:p>
          </p:txBody>
        </p:sp>
        <p:sp>
          <p:nvSpPr>
            <p:cNvPr id="185" name="Line"/>
            <p:cNvSpPr/>
            <p:nvPr/>
          </p:nvSpPr>
          <p:spPr>
            <a:xfrm>
              <a:off x="690995" y="662327"/>
              <a:ext cx="3771237" cy="822042"/>
            </a:xfrm>
            <a:custGeom>
              <a:avLst/>
              <a:gdLst/>
              <a:ahLst/>
              <a:cxnLst>
                <a:cxn ang="0">
                  <a:pos x="wd2" y="hd2"/>
                </a:cxn>
                <a:cxn ang="5400000">
                  <a:pos x="wd2" y="hd2"/>
                </a:cxn>
                <a:cxn ang="10800000">
                  <a:pos x="wd2" y="hd2"/>
                </a:cxn>
                <a:cxn ang="16200000">
                  <a:pos x="wd2" y="hd2"/>
                </a:cxn>
              </a:cxnLst>
              <a:rect l="0" t="0" r="r" b="b"/>
              <a:pathLst>
                <a:path w="21600" h="20901" fill="norm" stroke="1" extrusionOk="0">
                  <a:moveTo>
                    <a:pt x="0" y="20901"/>
                  </a:moveTo>
                  <a:cubicBezTo>
                    <a:pt x="2667" y="8232"/>
                    <a:pt x="6351" y="741"/>
                    <a:pt x="10254" y="53"/>
                  </a:cubicBezTo>
                  <a:cubicBezTo>
                    <a:pt x="14516" y="-699"/>
                    <a:pt x="18646" y="6690"/>
                    <a:pt x="21600" y="20350"/>
                  </a:cubicBezTo>
                </a:path>
              </a:pathLst>
            </a:cu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defRPr sz="2400"/>
              </a:pPr>
            </a:p>
          </p:txBody>
        </p:sp>
      </p:grpSp>
      <p:grpSp>
        <p:nvGrpSpPr>
          <p:cNvPr id="191" name="Group"/>
          <p:cNvGrpSpPr/>
          <p:nvPr/>
        </p:nvGrpSpPr>
        <p:grpSpPr>
          <a:xfrm>
            <a:off x="2787166" y="4457699"/>
            <a:ext cx="8084666" cy="3889600"/>
            <a:chOff x="0" y="0"/>
            <a:chExt cx="8084664" cy="3889598"/>
          </a:xfrm>
        </p:grpSpPr>
        <p:sp>
          <p:nvSpPr>
            <p:cNvPr id="187" name="Law-suits…"/>
            <p:cNvSpPr txBox="1"/>
            <p:nvPr/>
          </p:nvSpPr>
          <p:spPr>
            <a:xfrm>
              <a:off x="6654847" y="0"/>
              <a:ext cx="1429818" cy="838200"/>
            </a:xfrm>
            <a:prstGeom prst="rect">
              <a:avLst/>
            </a:prstGeom>
            <a:blipFill rotWithShape="1">
              <a:blip r:embed="rId3"/>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400">
                  <a:solidFill>
                    <a:srgbClr val="FFFFFF"/>
                  </a:solidFill>
                </a:defRPr>
              </a:pPr>
              <a:r>
                <a:t>Law-suits</a:t>
              </a:r>
            </a:p>
            <a:p>
              <a:pPr>
                <a:defRPr sz="2400">
                  <a:solidFill>
                    <a:srgbClr val="FFFFFF"/>
                  </a:solidFill>
                </a:defRPr>
              </a:pPr>
              <a:r>
                <a:t>Tomorrow</a:t>
              </a:r>
            </a:p>
          </p:txBody>
        </p:sp>
        <p:sp>
          <p:nvSpPr>
            <p:cNvPr id="188" name="Police"/>
            <p:cNvSpPr/>
            <p:nvPr/>
          </p:nvSpPr>
          <p:spPr>
            <a:xfrm>
              <a:off x="3694379" y="2975285"/>
              <a:ext cx="664993" cy="838201"/>
            </a:xfrm>
            <a:custGeom>
              <a:avLst/>
              <a:gdLst/>
              <a:ahLst/>
              <a:cxnLst>
                <a:cxn ang="0">
                  <a:pos x="wd2" y="hd2"/>
                </a:cxn>
                <a:cxn ang="5400000">
                  <a:pos x="wd2" y="hd2"/>
                </a:cxn>
                <a:cxn ang="10800000">
                  <a:pos x="wd2" y="hd2"/>
                </a:cxn>
                <a:cxn ang="16200000">
                  <a:pos x="wd2" y="hd2"/>
                </a:cxn>
              </a:cxnLst>
              <a:rect l="0" t="0" r="r" b="b"/>
              <a:pathLst>
                <a:path w="19532" h="21600" fill="norm" stroke="1" extrusionOk="0">
                  <a:moveTo>
                    <a:pt x="9767" y="0"/>
                  </a:moveTo>
                  <a:cubicBezTo>
                    <a:pt x="6398" y="2795"/>
                    <a:pt x="2476" y="800"/>
                    <a:pt x="2476" y="800"/>
                  </a:cubicBezTo>
                  <a:lnTo>
                    <a:pt x="0" y="2971"/>
                  </a:lnTo>
                  <a:cubicBezTo>
                    <a:pt x="0" y="2971"/>
                    <a:pt x="2619" y="6127"/>
                    <a:pt x="818" y="10934"/>
                  </a:cubicBezTo>
                  <a:cubicBezTo>
                    <a:pt x="-1033" y="15873"/>
                    <a:pt x="698" y="18821"/>
                    <a:pt x="5978" y="20170"/>
                  </a:cubicBezTo>
                  <a:cubicBezTo>
                    <a:pt x="7959" y="20676"/>
                    <a:pt x="9107" y="21175"/>
                    <a:pt x="9767" y="21600"/>
                  </a:cubicBezTo>
                  <a:cubicBezTo>
                    <a:pt x="10427" y="21175"/>
                    <a:pt x="11575" y="20676"/>
                    <a:pt x="13556" y="20170"/>
                  </a:cubicBezTo>
                  <a:cubicBezTo>
                    <a:pt x="18836" y="18821"/>
                    <a:pt x="20567" y="15873"/>
                    <a:pt x="18716" y="10934"/>
                  </a:cubicBezTo>
                  <a:cubicBezTo>
                    <a:pt x="16915" y="6127"/>
                    <a:pt x="19532" y="2971"/>
                    <a:pt x="19532" y="2971"/>
                  </a:cubicBezTo>
                  <a:lnTo>
                    <a:pt x="17058" y="800"/>
                  </a:lnTo>
                  <a:cubicBezTo>
                    <a:pt x="17058" y="800"/>
                    <a:pt x="13136" y="2795"/>
                    <a:pt x="9767" y="0"/>
                  </a:cubicBezTo>
                  <a:close/>
                  <a:moveTo>
                    <a:pt x="9767" y="8166"/>
                  </a:moveTo>
                  <a:lnTo>
                    <a:pt x="11276" y="10848"/>
                  </a:lnTo>
                  <a:lnTo>
                    <a:pt x="14651" y="11279"/>
                  </a:lnTo>
                  <a:lnTo>
                    <a:pt x="12209" y="13367"/>
                  </a:lnTo>
                  <a:lnTo>
                    <a:pt x="12784" y="16314"/>
                  </a:lnTo>
                  <a:lnTo>
                    <a:pt x="9767" y="14923"/>
                  </a:lnTo>
                  <a:lnTo>
                    <a:pt x="6750" y="16314"/>
                  </a:lnTo>
                  <a:lnTo>
                    <a:pt x="7325" y="13367"/>
                  </a:lnTo>
                  <a:lnTo>
                    <a:pt x="4883" y="11279"/>
                  </a:lnTo>
                  <a:lnTo>
                    <a:pt x="8258" y="10848"/>
                  </a:lnTo>
                  <a:lnTo>
                    <a:pt x="9767" y="8166"/>
                  </a:lnTo>
                  <a:close/>
                </a:path>
              </a:pathLst>
            </a:custGeom>
            <a:gradFill flip="none" rotWithShape="1">
              <a:gsLst>
                <a:gs pos="0">
                  <a:srgbClr val="FBFBFB"/>
                </a:gs>
                <a:gs pos="100000">
                  <a:srgbClr val="BEBEBE"/>
                </a:gs>
              </a:gsLst>
              <a:lin ang="5400000" scaled="0"/>
            </a:gra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sz="2400"/>
              </a:pPr>
            </a:p>
          </p:txBody>
        </p:sp>
        <p:sp>
          <p:nvSpPr>
            <p:cNvPr id="189" name="Line"/>
            <p:cNvSpPr/>
            <p:nvPr/>
          </p:nvSpPr>
          <p:spPr>
            <a:xfrm>
              <a:off x="0" y="1029258"/>
              <a:ext cx="7253266" cy="1742270"/>
            </a:xfrm>
            <a:custGeom>
              <a:avLst/>
              <a:gdLst/>
              <a:ahLst/>
              <a:cxnLst>
                <a:cxn ang="0">
                  <a:pos x="wd2" y="hd2"/>
                </a:cxn>
                <a:cxn ang="5400000">
                  <a:pos x="wd2" y="hd2"/>
                </a:cxn>
                <a:cxn ang="10800000">
                  <a:pos x="wd2" y="hd2"/>
                </a:cxn>
                <a:cxn ang="16200000">
                  <a:pos x="wd2" y="hd2"/>
                </a:cxn>
              </a:cxnLst>
              <a:rect l="0" t="0" r="r" b="b"/>
              <a:pathLst>
                <a:path w="21600" h="20954" fill="norm" stroke="1" extrusionOk="0">
                  <a:moveTo>
                    <a:pt x="21600" y="428"/>
                  </a:moveTo>
                  <a:cubicBezTo>
                    <a:pt x="19083" y="12835"/>
                    <a:pt x="15370" y="20293"/>
                    <a:pt x="11402" y="20912"/>
                  </a:cubicBezTo>
                  <a:cubicBezTo>
                    <a:pt x="6997" y="21600"/>
                    <a:pt x="2770" y="13848"/>
                    <a:pt x="0" y="0"/>
                  </a:cubicBezTo>
                </a:path>
              </a:pathLst>
            </a:cu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defRPr sz="2400"/>
              </a:pPr>
            </a:p>
          </p:txBody>
        </p:sp>
        <p:sp>
          <p:nvSpPr>
            <p:cNvPr id="190" name="Handcuffs"/>
            <p:cNvSpPr/>
            <p:nvPr/>
          </p:nvSpPr>
          <p:spPr>
            <a:xfrm>
              <a:off x="1889511" y="2899172"/>
              <a:ext cx="1459696" cy="9904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62" y="0"/>
                  </a:moveTo>
                  <a:cubicBezTo>
                    <a:pt x="9294" y="0"/>
                    <a:pt x="8914" y="562"/>
                    <a:pt x="8914" y="1251"/>
                  </a:cubicBezTo>
                  <a:cubicBezTo>
                    <a:pt x="8914" y="1357"/>
                    <a:pt x="8923" y="1457"/>
                    <a:pt x="8940" y="1555"/>
                  </a:cubicBezTo>
                  <a:lnTo>
                    <a:pt x="7778" y="2483"/>
                  </a:lnTo>
                  <a:cubicBezTo>
                    <a:pt x="7676" y="2340"/>
                    <a:pt x="7548" y="2230"/>
                    <a:pt x="7402" y="2176"/>
                  </a:cubicBezTo>
                  <a:lnTo>
                    <a:pt x="7399" y="2176"/>
                  </a:lnTo>
                  <a:cubicBezTo>
                    <a:pt x="6945" y="2010"/>
                    <a:pt x="6483" y="2417"/>
                    <a:pt x="6371" y="3086"/>
                  </a:cubicBezTo>
                  <a:lnTo>
                    <a:pt x="6239" y="3868"/>
                  </a:lnTo>
                  <a:lnTo>
                    <a:pt x="5408" y="3584"/>
                  </a:lnTo>
                  <a:cubicBezTo>
                    <a:pt x="5215" y="3518"/>
                    <a:pt x="5019" y="3683"/>
                    <a:pt x="4960" y="3963"/>
                  </a:cubicBezTo>
                  <a:cubicBezTo>
                    <a:pt x="4814" y="4658"/>
                    <a:pt x="4514" y="5901"/>
                    <a:pt x="4132" y="6508"/>
                  </a:cubicBezTo>
                  <a:cubicBezTo>
                    <a:pt x="3584" y="7377"/>
                    <a:pt x="2732" y="8232"/>
                    <a:pt x="2286" y="8681"/>
                  </a:cubicBezTo>
                  <a:cubicBezTo>
                    <a:pt x="916" y="9899"/>
                    <a:pt x="0" y="12113"/>
                    <a:pt x="0" y="14643"/>
                  </a:cubicBezTo>
                  <a:cubicBezTo>
                    <a:pt x="0" y="18485"/>
                    <a:pt x="2112" y="21600"/>
                    <a:pt x="4718" y="21600"/>
                  </a:cubicBezTo>
                  <a:lnTo>
                    <a:pt x="4720" y="21598"/>
                  </a:lnTo>
                  <a:cubicBezTo>
                    <a:pt x="4726" y="21598"/>
                    <a:pt x="4732" y="21600"/>
                    <a:pt x="4739" y="21600"/>
                  </a:cubicBezTo>
                  <a:cubicBezTo>
                    <a:pt x="5116" y="21600"/>
                    <a:pt x="5432" y="21214"/>
                    <a:pt x="5515" y="20695"/>
                  </a:cubicBezTo>
                  <a:cubicBezTo>
                    <a:pt x="7444" y="20147"/>
                    <a:pt x="8902" y="17647"/>
                    <a:pt x="8902" y="14643"/>
                  </a:cubicBezTo>
                  <a:cubicBezTo>
                    <a:pt x="8902" y="14177"/>
                    <a:pt x="8866" y="13724"/>
                    <a:pt x="8799" y="13288"/>
                  </a:cubicBezTo>
                  <a:lnTo>
                    <a:pt x="9669" y="12111"/>
                  </a:lnTo>
                  <a:cubicBezTo>
                    <a:pt x="9722" y="12039"/>
                    <a:pt x="9724" y="11917"/>
                    <a:pt x="9672" y="11842"/>
                  </a:cubicBezTo>
                  <a:lnTo>
                    <a:pt x="8392" y="9995"/>
                  </a:lnTo>
                  <a:lnTo>
                    <a:pt x="9141" y="5441"/>
                  </a:lnTo>
                  <a:cubicBezTo>
                    <a:pt x="9190" y="5139"/>
                    <a:pt x="9062" y="4836"/>
                    <a:pt x="8857" y="4766"/>
                  </a:cubicBezTo>
                  <a:lnTo>
                    <a:pt x="7891" y="4434"/>
                  </a:lnTo>
                  <a:lnTo>
                    <a:pt x="8016" y="3689"/>
                  </a:lnTo>
                  <a:cubicBezTo>
                    <a:pt x="8050" y="3488"/>
                    <a:pt x="8049" y="3286"/>
                    <a:pt x="8018" y="3098"/>
                  </a:cubicBezTo>
                  <a:lnTo>
                    <a:pt x="9188" y="2168"/>
                  </a:lnTo>
                  <a:cubicBezTo>
                    <a:pt x="9339" y="2374"/>
                    <a:pt x="9540" y="2500"/>
                    <a:pt x="9762" y="2500"/>
                  </a:cubicBezTo>
                  <a:lnTo>
                    <a:pt x="11838" y="2500"/>
                  </a:lnTo>
                  <a:cubicBezTo>
                    <a:pt x="12060" y="2500"/>
                    <a:pt x="12260" y="2374"/>
                    <a:pt x="12412" y="2168"/>
                  </a:cubicBezTo>
                  <a:lnTo>
                    <a:pt x="13582" y="3098"/>
                  </a:lnTo>
                  <a:cubicBezTo>
                    <a:pt x="13551" y="3286"/>
                    <a:pt x="13548" y="3488"/>
                    <a:pt x="13582" y="3689"/>
                  </a:cubicBezTo>
                  <a:lnTo>
                    <a:pt x="13709" y="4434"/>
                  </a:lnTo>
                  <a:lnTo>
                    <a:pt x="12741" y="4766"/>
                  </a:lnTo>
                  <a:cubicBezTo>
                    <a:pt x="12536" y="4836"/>
                    <a:pt x="12409" y="5139"/>
                    <a:pt x="12459" y="5441"/>
                  </a:cubicBezTo>
                  <a:lnTo>
                    <a:pt x="13206" y="9995"/>
                  </a:lnTo>
                  <a:lnTo>
                    <a:pt x="11926" y="11842"/>
                  </a:lnTo>
                  <a:cubicBezTo>
                    <a:pt x="11874" y="11917"/>
                    <a:pt x="11876" y="12039"/>
                    <a:pt x="11930" y="12111"/>
                  </a:cubicBezTo>
                  <a:lnTo>
                    <a:pt x="12801" y="13288"/>
                  </a:lnTo>
                  <a:cubicBezTo>
                    <a:pt x="12734" y="13724"/>
                    <a:pt x="12697" y="14177"/>
                    <a:pt x="12697" y="14643"/>
                  </a:cubicBezTo>
                  <a:cubicBezTo>
                    <a:pt x="12697" y="17647"/>
                    <a:pt x="14156" y="20147"/>
                    <a:pt x="16085" y="20695"/>
                  </a:cubicBezTo>
                  <a:cubicBezTo>
                    <a:pt x="16168" y="21214"/>
                    <a:pt x="16484" y="21600"/>
                    <a:pt x="16861" y="21600"/>
                  </a:cubicBezTo>
                  <a:cubicBezTo>
                    <a:pt x="16868" y="21600"/>
                    <a:pt x="16873" y="21598"/>
                    <a:pt x="16880" y="21598"/>
                  </a:cubicBezTo>
                  <a:lnTo>
                    <a:pt x="16880" y="21600"/>
                  </a:lnTo>
                  <a:cubicBezTo>
                    <a:pt x="19486" y="21600"/>
                    <a:pt x="21600" y="18485"/>
                    <a:pt x="21600" y="14643"/>
                  </a:cubicBezTo>
                  <a:cubicBezTo>
                    <a:pt x="21600" y="12113"/>
                    <a:pt x="20684" y="9899"/>
                    <a:pt x="19313" y="8681"/>
                  </a:cubicBezTo>
                  <a:cubicBezTo>
                    <a:pt x="18868" y="8232"/>
                    <a:pt x="18016" y="7377"/>
                    <a:pt x="17468" y="6508"/>
                  </a:cubicBezTo>
                  <a:cubicBezTo>
                    <a:pt x="17086" y="5901"/>
                    <a:pt x="16786" y="4658"/>
                    <a:pt x="16640" y="3963"/>
                  </a:cubicBezTo>
                  <a:cubicBezTo>
                    <a:pt x="16581" y="3683"/>
                    <a:pt x="16385" y="3518"/>
                    <a:pt x="16191" y="3584"/>
                  </a:cubicBezTo>
                  <a:lnTo>
                    <a:pt x="15361" y="3868"/>
                  </a:lnTo>
                  <a:lnTo>
                    <a:pt x="15229" y="3086"/>
                  </a:lnTo>
                  <a:cubicBezTo>
                    <a:pt x="15116" y="2417"/>
                    <a:pt x="14654" y="2010"/>
                    <a:pt x="14201" y="2176"/>
                  </a:cubicBezTo>
                  <a:lnTo>
                    <a:pt x="14196" y="2176"/>
                  </a:lnTo>
                  <a:cubicBezTo>
                    <a:pt x="14050" y="2230"/>
                    <a:pt x="13924" y="2340"/>
                    <a:pt x="13822" y="2483"/>
                  </a:cubicBezTo>
                  <a:lnTo>
                    <a:pt x="12659" y="1555"/>
                  </a:lnTo>
                  <a:cubicBezTo>
                    <a:pt x="12675" y="1457"/>
                    <a:pt x="12686" y="1355"/>
                    <a:pt x="12686" y="1249"/>
                  </a:cubicBezTo>
                  <a:cubicBezTo>
                    <a:pt x="12686" y="560"/>
                    <a:pt x="12306" y="0"/>
                    <a:pt x="11838" y="0"/>
                  </a:cubicBezTo>
                  <a:lnTo>
                    <a:pt x="9762" y="0"/>
                  </a:lnTo>
                  <a:close/>
                  <a:moveTo>
                    <a:pt x="9762" y="713"/>
                  </a:moveTo>
                  <a:lnTo>
                    <a:pt x="11838" y="713"/>
                  </a:lnTo>
                  <a:cubicBezTo>
                    <a:pt x="12026" y="713"/>
                    <a:pt x="12180" y="922"/>
                    <a:pt x="12200" y="1191"/>
                  </a:cubicBezTo>
                  <a:lnTo>
                    <a:pt x="11881" y="937"/>
                  </a:lnTo>
                  <a:cubicBezTo>
                    <a:pt x="11764" y="844"/>
                    <a:pt x="11617" y="909"/>
                    <a:pt x="11554" y="1082"/>
                  </a:cubicBezTo>
                  <a:cubicBezTo>
                    <a:pt x="11491" y="1255"/>
                    <a:pt x="11535" y="1469"/>
                    <a:pt x="11652" y="1563"/>
                  </a:cubicBezTo>
                  <a:lnTo>
                    <a:pt x="11918" y="1775"/>
                  </a:lnTo>
                  <a:cubicBezTo>
                    <a:pt x="11892" y="1783"/>
                    <a:pt x="11866" y="1790"/>
                    <a:pt x="11838" y="1790"/>
                  </a:cubicBezTo>
                  <a:lnTo>
                    <a:pt x="9762" y="1790"/>
                  </a:lnTo>
                  <a:cubicBezTo>
                    <a:pt x="9734" y="1790"/>
                    <a:pt x="9706" y="1783"/>
                    <a:pt x="9680" y="1775"/>
                  </a:cubicBezTo>
                  <a:lnTo>
                    <a:pt x="9948" y="1563"/>
                  </a:lnTo>
                  <a:cubicBezTo>
                    <a:pt x="10065" y="1469"/>
                    <a:pt x="10109" y="1255"/>
                    <a:pt x="10046" y="1082"/>
                  </a:cubicBezTo>
                  <a:cubicBezTo>
                    <a:pt x="9982" y="909"/>
                    <a:pt x="9835" y="844"/>
                    <a:pt x="9718" y="937"/>
                  </a:cubicBezTo>
                  <a:lnTo>
                    <a:pt x="9398" y="1191"/>
                  </a:lnTo>
                  <a:cubicBezTo>
                    <a:pt x="9418" y="922"/>
                    <a:pt x="9574" y="713"/>
                    <a:pt x="9762" y="713"/>
                  </a:cubicBezTo>
                  <a:close/>
                  <a:moveTo>
                    <a:pt x="7135" y="2856"/>
                  </a:moveTo>
                  <a:cubicBezTo>
                    <a:pt x="7182" y="2845"/>
                    <a:pt x="7230" y="2847"/>
                    <a:pt x="7279" y="2864"/>
                  </a:cubicBezTo>
                  <a:lnTo>
                    <a:pt x="7282" y="2864"/>
                  </a:lnTo>
                  <a:cubicBezTo>
                    <a:pt x="7285" y="2865"/>
                    <a:pt x="7288" y="2868"/>
                    <a:pt x="7291" y="2869"/>
                  </a:cubicBezTo>
                  <a:lnTo>
                    <a:pt x="7086" y="3033"/>
                  </a:lnTo>
                  <a:cubicBezTo>
                    <a:pt x="6969" y="3127"/>
                    <a:pt x="6925" y="3342"/>
                    <a:pt x="6988" y="3514"/>
                  </a:cubicBezTo>
                  <a:cubicBezTo>
                    <a:pt x="7032" y="3634"/>
                    <a:pt x="7115" y="3701"/>
                    <a:pt x="7201" y="3701"/>
                  </a:cubicBezTo>
                  <a:cubicBezTo>
                    <a:pt x="7240" y="3701"/>
                    <a:pt x="7278" y="3688"/>
                    <a:pt x="7314" y="3659"/>
                  </a:cubicBezTo>
                  <a:lnTo>
                    <a:pt x="7555" y="3467"/>
                  </a:lnTo>
                  <a:cubicBezTo>
                    <a:pt x="7553" y="3484"/>
                    <a:pt x="7551" y="3500"/>
                    <a:pt x="7548" y="3517"/>
                  </a:cubicBezTo>
                  <a:lnTo>
                    <a:pt x="7421" y="4272"/>
                  </a:lnTo>
                  <a:lnTo>
                    <a:pt x="6709" y="4030"/>
                  </a:lnTo>
                  <a:lnTo>
                    <a:pt x="6839" y="3258"/>
                  </a:lnTo>
                  <a:cubicBezTo>
                    <a:pt x="6875" y="3043"/>
                    <a:pt x="6996" y="2890"/>
                    <a:pt x="7135" y="2856"/>
                  </a:cubicBezTo>
                  <a:close/>
                  <a:moveTo>
                    <a:pt x="14465" y="2856"/>
                  </a:moveTo>
                  <a:cubicBezTo>
                    <a:pt x="14604" y="2890"/>
                    <a:pt x="14724" y="3043"/>
                    <a:pt x="14761" y="3258"/>
                  </a:cubicBezTo>
                  <a:lnTo>
                    <a:pt x="14889" y="4028"/>
                  </a:lnTo>
                  <a:lnTo>
                    <a:pt x="14179" y="4272"/>
                  </a:lnTo>
                  <a:lnTo>
                    <a:pt x="14050" y="3517"/>
                  </a:lnTo>
                  <a:cubicBezTo>
                    <a:pt x="14048" y="3500"/>
                    <a:pt x="14045" y="3484"/>
                    <a:pt x="14044" y="3467"/>
                  </a:cubicBezTo>
                  <a:lnTo>
                    <a:pt x="14284" y="3659"/>
                  </a:lnTo>
                  <a:cubicBezTo>
                    <a:pt x="14320" y="3688"/>
                    <a:pt x="14360" y="3701"/>
                    <a:pt x="14399" y="3701"/>
                  </a:cubicBezTo>
                  <a:cubicBezTo>
                    <a:pt x="14485" y="3701"/>
                    <a:pt x="14568" y="3634"/>
                    <a:pt x="14612" y="3514"/>
                  </a:cubicBezTo>
                  <a:cubicBezTo>
                    <a:pt x="14675" y="3342"/>
                    <a:pt x="14631" y="3127"/>
                    <a:pt x="14514" y="3033"/>
                  </a:cubicBezTo>
                  <a:lnTo>
                    <a:pt x="14309" y="2869"/>
                  </a:lnTo>
                  <a:cubicBezTo>
                    <a:pt x="14312" y="2868"/>
                    <a:pt x="14315" y="2865"/>
                    <a:pt x="14318" y="2864"/>
                  </a:cubicBezTo>
                  <a:lnTo>
                    <a:pt x="14321" y="2864"/>
                  </a:lnTo>
                  <a:cubicBezTo>
                    <a:pt x="14370" y="2847"/>
                    <a:pt x="14418" y="2845"/>
                    <a:pt x="14465" y="2856"/>
                  </a:cubicBezTo>
                  <a:close/>
                  <a:moveTo>
                    <a:pt x="6499" y="6431"/>
                  </a:moveTo>
                  <a:cubicBezTo>
                    <a:pt x="6559" y="6418"/>
                    <a:pt x="6623" y="6423"/>
                    <a:pt x="6685" y="6448"/>
                  </a:cubicBezTo>
                  <a:cubicBezTo>
                    <a:pt x="6935" y="6547"/>
                    <a:pt x="7082" y="6923"/>
                    <a:pt x="7015" y="7291"/>
                  </a:cubicBezTo>
                  <a:cubicBezTo>
                    <a:pt x="6968" y="7548"/>
                    <a:pt x="6828" y="7733"/>
                    <a:pt x="6663" y="7787"/>
                  </a:cubicBezTo>
                  <a:lnTo>
                    <a:pt x="6602" y="8121"/>
                  </a:lnTo>
                  <a:cubicBezTo>
                    <a:pt x="6571" y="8294"/>
                    <a:pt x="6451" y="8396"/>
                    <a:pt x="6333" y="8350"/>
                  </a:cubicBezTo>
                  <a:cubicBezTo>
                    <a:pt x="6216" y="8303"/>
                    <a:pt x="6146" y="8124"/>
                    <a:pt x="6178" y="7951"/>
                  </a:cubicBezTo>
                  <a:lnTo>
                    <a:pt x="6239" y="7610"/>
                  </a:lnTo>
                  <a:cubicBezTo>
                    <a:pt x="6120" y="7441"/>
                    <a:pt x="6066" y="7185"/>
                    <a:pt x="6112" y="6934"/>
                  </a:cubicBezTo>
                  <a:cubicBezTo>
                    <a:pt x="6162" y="6659"/>
                    <a:pt x="6319" y="6468"/>
                    <a:pt x="6499" y="6431"/>
                  </a:cubicBezTo>
                  <a:close/>
                  <a:moveTo>
                    <a:pt x="15101" y="6431"/>
                  </a:moveTo>
                  <a:cubicBezTo>
                    <a:pt x="15281" y="6468"/>
                    <a:pt x="15438" y="6659"/>
                    <a:pt x="15488" y="6934"/>
                  </a:cubicBezTo>
                  <a:cubicBezTo>
                    <a:pt x="15534" y="7185"/>
                    <a:pt x="15478" y="7441"/>
                    <a:pt x="15359" y="7610"/>
                  </a:cubicBezTo>
                  <a:lnTo>
                    <a:pt x="15422" y="7951"/>
                  </a:lnTo>
                  <a:cubicBezTo>
                    <a:pt x="15453" y="8124"/>
                    <a:pt x="15384" y="8304"/>
                    <a:pt x="15266" y="8350"/>
                  </a:cubicBezTo>
                  <a:cubicBezTo>
                    <a:pt x="15149" y="8396"/>
                    <a:pt x="15029" y="8294"/>
                    <a:pt x="14997" y="8121"/>
                  </a:cubicBezTo>
                  <a:lnTo>
                    <a:pt x="14937" y="7787"/>
                  </a:lnTo>
                  <a:cubicBezTo>
                    <a:pt x="14772" y="7733"/>
                    <a:pt x="14631" y="7548"/>
                    <a:pt x="14585" y="7291"/>
                  </a:cubicBezTo>
                  <a:cubicBezTo>
                    <a:pt x="14518" y="6923"/>
                    <a:pt x="14665" y="6547"/>
                    <a:pt x="14915" y="6448"/>
                  </a:cubicBezTo>
                  <a:cubicBezTo>
                    <a:pt x="14977" y="6423"/>
                    <a:pt x="15040" y="6418"/>
                    <a:pt x="15101" y="6431"/>
                  </a:cubicBezTo>
                  <a:close/>
                  <a:moveTo>
                    <a:pt x="4720" y="10172"/>
                  </a:moveTo>
                  <a:cubicBezTo>
                    <a:pt x="6396" y="10172"/>
                    <a:pt x="7754" y="12174"/>
                    <a:pt x="7754" y="14643"/>
                  </a:cubicBezTo>
                  <a:cubicBezTo>
                    <a:pt x="7754" y="17113"/>
                    <a:pt x="6396" y="19115"/>
                    <a:pt x="4720" y="19115"/>
                  </a:cubicBezTo>
                  <a:cubicBezTo>
                    <a:pt x="3045" y="19115"/>
                    <a:pt x="1686" y="17113"/>
                    <a:pt x="1686" y="14643"/>
                  </a:cubicBezTo>
                  <a:cubicBezTo>
                    <a:pt x="1686" y="12174"/>
                    <a:pt x="3045" y="10172"/>
                    <a:pt x="4720" y="10172"/>
                  </a:cubicBezTo>
                  <a:close/>
                  <a:moveTo>
                    <a:pt x="16880" y="10172"/>
                  </a:moveTo>
                  <a:cubicBezTo>
                    <a:pt x="18555" y="10172"/>
                    <a:pt x="19914" y="12174"/>
                    <a:pt x="19914" y="14643"/>
                  </a:cubicBezTo>
                  <a:cubicBezTo>
                    <a:pt x="19914" y="17113"/>
                    <a:pt x="18555" y="19115"/>
                    <a:pt x="16880" y="19115"/>
                  </a:cubicBezTo>
                  <a:cubicBezTo>
                    <a:pt x="15204" y="19115"/>
                    <a:pt x="13846" y="17113"/>
                    <a:pt x="13846" y="14643"/>
                  </a:cubicBezTo>
                  <a:cubicBezTo>
                    <a:pt x="13846" y="12174"/>
                    <a:pt x="15204" y="10172"/>
                    <a:pt x="16880" y="10172"/>
                  </a:cubicBezTo>
                  <a:close/>
                </a:path>
              </a:pathLst>
            </a:custGeom>
            <a:gradFill flip="none" rotWithShape="1">
              <a:gsLst>
                <a:gs pos="0">
                  <a:srgbClr val="FBFBFB"/>
                </a:gs>
                <a:gs pos="100000">
                  <a:srgbClr val="BEBEBE"/>
                </a:gs>
              </a:gsLst>
              <a:lin ang="5400000" scaled="0"/>
            </a:gra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sz="2400"/>
              </a:pPr>
            </a:p>
          </p:txBody>
        </p:sp>
      </p:grpSp>
      <p:grpSp>
        <p:nvGrpSpPr>
          <p:cNvPr id="195" name="Group"/>
          <p:cNvGrpSpPr/>
          <p:nvPr/>
        </p:nvGrpSpPr>
        <p:grpSpPr>
          <a:xfrm>
            <a:off x="1237264" y="3121972"/>
            <a:ext cx="10154009" cy="3114601"/>
            <a:chOff x="0" y="0"/>
            <a:chExt cx="10154007" cy="3114600"/>
          </a:xfrm>
        </p:grpSpPr>
        <p:sp>
          <p:nvSpPr>
            <p:cNvPr id="192" name="Tobacco…"/>
            <p:cNvSpPr txBox="1"/>
            <p:nvPr/>
          </p:nvSpPr>
          <p:spPr>
            <a:xfrm>
              <a:off x="4428916" y="1335727"/>
              <a:ext cx="1672439" cy="838201"/>
            </a:xfrm>
            <a:prstGeom prst="rect">
              <a:avLst/>
            </a:prstGeom>
            <a:blipFill rotWithShape="1">
              <a:blip r:embed="rId4"/>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400">
                  <a:solidFill>
                    <a:srgbClr val="FFFFFF"/>
                  </a:solidFill>
                </a:defRPr>
              </a:pPr>
              <a:r>
                <a:t>Tobacco </a:t>
              </a:r>
            </a:p>
            <a:p>
              <a:pPr>
                <a:defRPr sz="2400">
                  <a:solidFill>
                    <a:srgbClr val="FFFFFF"/>
                  </a:solidFill>
                </a:defRPr>
              </a:pPr>
              <a:r>
                <a:t>Companies</a:t>
              </a:r>
            </a:p>
          </p:txBody>
        </p:sp>
        <p:sp>
          <p:nvSpPr>
            <p:cNvPr id="193" name="1990"/>
            <p:cNvSpPr txBox="1"/>
            <p:nvPr/>
          </p:nvSpPr>
          <p:spPr>
            <a:xfrm>
              <a:off x="0" y="0"/>
              <a:ext cx="537972" cy="330200"/>
            </a:xfrm>
            <a:prstGeom prst="rect">
              <a:avLst/>
            </a:prstGeom>
            <a:blipFill rotWithShape="1">
              <a:blip r:embed="rId5"/>
              <a:srcRect l="0" t="0" r="0" b="0"/>
              <a:tile tx="0" ty="0" sx="100000" sy="100000" flip="none" algn="tl"/>
            </a:blipFill>
            <a:ln w="12700" cap="flat">
              <a:noFill/>
              <a:miter lim="400000"/>
            </a:ln>
            <a:effectLst>
              <a:outerShdw sx="100000" sy="100000" kx="0" ky="0" algn="b" rotWithShape="0" blurRad="25400" dist="25400" dir="2388334">
                <a:srgbClr val="000000">
                  <a:alpha val="7931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500">
                  <a:solidFill>
                    <a:srgbClr val="FFFFFF"/>
                  </a:solidFill>
                </a:defRPr>
              </a:lvl1pPr>
            </a:lstStyle>
            <a:p>
              <a:pPr/>
              <a:r>
                <a:t>1990</a:t>
              </a:r>
            </a:p>
          </p:txBody>
        </p:sp>
        <p:sp>
          <p:nvSpPr>
            <p:cNvPr id="194" name="2020"/>
            <p:cNvSpPr txBox="1"/>
            <p:nvPr/>
          </p:nvSpPr>
          <p:spPr>
            <a:xfrm>
              <a:off x="9616035" y="2784400"/>
              <a:ext cx="537973" cy="330201"/>
            </a:xfrm>
            <a:prstGeom prst="rect">
              <a:avLst/>
            </a:prstGeom>
            <a:blipFill rotWithShape="1">
              <a:blip r:embed="rId6"/>
              <a:srcRect l="0" t="0" r="0" b="0"/>
              <a:tile tx="0" ty="0" sx="100000" sy="100000" flip="none" algn="tl"/>
            </a:blipFill>
            <a:ln w="12700" cap="flat">
              <a:noFill/>
              <a:miter lim="400000"/>
            </a:ln>
            <a:effectLst>
              <a:outerShdw sx="100000" sy="100000" kx="0" ky="0" algn="b" rotWithShape="0" blurRad="25400" dist="25400" dir="2388334">
                <a:srgbClr val="000000">
                  <a:alpha val="79310"/>
                </a:srgbClr>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500">
                  <a:solidFill>
                    <a:srgbClr val="FFFFFF"/>
                  </a:solidFill>
                </a:defRPr>
              </a:lvl1pPr>
            </a:lstStyle>
            <a:p>
              <a:pPr/>
              <a:r>
                <a:t>2020</a:t>
              </a:r>
            </a:p>
          </p:txBody>
        </p:sp>
      </p:grpSp>
      <p:grpSp>
        <p:nvGrpSpPr>
          <p:cNvPr id="198" name="Group"/>
          <p:cNvGrpSpPr/>
          <p:nvPr/>
        </p:nvGrpSpPr>
        <p:grpSpPr>
          <a:xfrm>
            <a:off x="9346100" y="2876745"/>
            <a:ext cx="2544969" cy="5240562"/>
            <a:chOff x="-40030" y="-28493"/>
            <a:chExt cx="2544967" cy="5240560"/>
          </a:xfrm>
        </p:grpSpPr>
        <p:pic>
          <p:nvPicPr>
            <p:cNvPr id="196" name="The price of risk The price of risk" descr="The price of risk The price of risk"/>
            <p:cNvPicPr>
              <a:picLocks noChangeAspect="0"/>
            </p:cNvPicPr>
            <p:nvPr/>
          </p:nvPicPr>
          <p:blipFill>
            <a:blip r:embed="rId7">
              <a:extLst/>
            </a:blip>
            <a:stretch>
              <a:fillRect/>
            </a:stretch>
          </p:blipFill>
          <p:spPr>
            <a:xfrm rot="287448">
              <a:off x="25682" y="70683"/>
              <a:ext cx="2401012" cy="622301"/>
            </a:xfrm>
            <a:prstGeom prst="rect">
              <a:avLst/>
            </a:prstGeom>
            <a:effectLst>
              <a:outerShdw sx="100000" sy="100000" kx="0" ky="0" algn="b" rotWithShape="0" blurRad="38100" dist="25400" dir="5400000">
                <a:srgbClr val="000000">
                  <a:alpha val="50000"/>
                </a:srgbClr>
              </a:outerShdw>
            </a:effectLst>
          </p:spPr>
        </p:pic>
        <p:pic>
          <p:nvPicPr>
            <p:cNvPr id="197" name="The price of time The price of time" descr="The price of time The price of time"/>
            <p:cNvPicPr>
              <a:picLocks noChangeAspect="0"/>
            </p:cNvPicPr>
            <p:nvPr/>
          </p:nvPicPr>
          <p:blipFill>
            <a:blip r:embed="rId8">
              <a:extLst/>
            </a:blip>
            <a:stretch>
              <a:fillRect/>
            </a:stretch>
          </p:blipFill>
          <p:spPr>
            <a:xfrm rot="21321475">
              <a:off x="-18954" y="4489510"/>
              <a:ext cx="2502815" cy="622301"/>
            </a:xfrm>
            <a:prstGeom prst="rect">
              <a:avLst/>
            </a:prstGeom>
            <a:effectLst>
              <a:outerShdw sx="100000" sy="100000" kx="0" ky="0" algn="b" rotWithShape="0" blurRad="38100" dist="25400" dir="5400000">
                <a:srgbClr val="000000">
                  <a:alpha val="50000"/>
                </a:srgbClr>
              </a:outerShdw>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86"/>
                                        </p:tgtEl>
                                        <p:attrNameLst>
                                          <p:attrName>style.visibility</p:attrName>
                                        </p:attrNameLst>
                                      </p:cBhvr>
                                      <p:to>
                                        <p:strVal val="visible"/>
                                      </p:to>
                                    </p:set>
                                    <p:animEffect filter="wipe(right)" transition="in">
                                      <p:cBhvr>
                                        <p:cTn id="7" dur="1000"/>
                                        <p:tgtEl>
                                          <p:spTgt spid="186"/>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191"/>
                                        </p:tgtEl>
                                        <p:attrNameLst>
                                          <p:attrName>style.visibility</p:attrName>
                                        </p:attrNameLst>
                                      </p:cBhvr>
                                      <p:to>
                                        <p:strVal val="visible"/>
                                      </p:to>
                                    </p:set>
                                    <p:animEffect filter="wipe(left)" transition="in">
                                      <p:cBhvr>
                                        <p:cTn id="11" dur="1000"/>
                                        <p:tgtEl>
                                          <p:spTgt spid="191"/>
                                        </p:tgtEl>
                                      </p:cBhvr>
                                    </p:animEffect>
                                  </p:childTnLst>
                                </p:cTn>
                              </p:par>
                            </p:childTnLst>
                          </p:cTn>
                        </p:par>
                        <p:par>
                          <p:cTn id="12" fill="hold">
                            <p:stCondLst>
                              <p:cond delay="2000"/>
                            </p:stCondLst>
                            <p:childTnLst>
                              <p:par>
                                <p:cTn id="13" presetClass="entr" nodeType="afterEffect" presetSubtype="16" presetID="23" grpId="3" fill="hold">
                                  <p:stCondLst>
                                    <p:cond delay="400"/>
                                  </p:stCondLst>
                                  <p:iterate type="el" backwards="0">
                                    <p:tmAbs val="0"/>
                                  </p:iterate>
                                  <p:childTnLst>
                                    <p:set>
                                      <p:cBhvr>
                                        <p:cTn id="14" fill="hold"/>
                                        <p:tgtEl>
                                          <p:spTgt spid="198"/>
                                        </p:tgtEl>
                                        <p:attrNameLst>
                                          <p:attrName>style.visibility</p:attrName>
                                        </p:attrNameLst>
                                      </p:cBhvr>
                                      <p:to>
                                        <p:strVal val="visible"/>
                                      </p:to>
                                    </p:set>
                                    <p:anim calcmode="lin" valueType="num">
                                      <p:cBhvr>
                                        <p:cTn id="15" dur="2500" fill="hold"/>
                                        <p:tgtEl>
                                          <p:spTgt spid="198"/>
                                        </p:tgtEl>
                                        <p:attrNameLst>
                                          <p:attrName>ppt_w</p:attrName>
                                        </p:attrNameLst>
                                      </p:cBhvr>
                                      <p:tavLst>
                                        <p:tav tm="0">
                                          <p:val>
                                            <p:fltVal val="0"/>
                                          </p:val>
                                        </p:tav>
                                        <p:tav tm="100000">
                                          <p:val>
                                            <p:strVal val="#ppt_w"/>
                                          </p:val>
                                        </p:tav>
                                      </p:tavLst>
                                    </p:anim>
                                    <p:anim calcmode="lin" valueType="num">
                                      <p:cBhvr>
                                        <p:cTn id="16" dur="2500" fill="hold"/>
                                        <p:tgtEl>
                                          <p:spTgt spid="1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6" grpId="1"/>
      <p:bldP build="whole" bldLvl="1" animBg="1" rev="0" advAuto="0" spid="191" grpId="2"/>
      <p:bldP build="whole" bldLvl="1" animBg="1" rev="0" advAuto="0" spid="198" grpId="3"/>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The Center for Sustainable Development"/>
          <p:cNvSpPr txBox="1"/>
          <p:nvPr>
            <p:ph type="body" idx="21"/>
          </p:nvPr>
        </p:nvSpPr>
        <p:spPr>
          <a:prstGeom prst="rect">
            <a:avLst/>
          </a:prstGeom>
        </p:spPr>
        <p:txBody>
          <a:bodyPr/>
          <a:lstStyle/>
          <a:p>
            <a:pPr/>
            <a:r>
              <a:t>The Center for Sustainable Development</a:t>
            </a:r>
          </a:p>
        </p:txBody>
      </p:sp>
      <p:pic>
        <p:nvPicPr>
          <p:cNvPr id="201" name="IMG_0495.PNG" descr="IMG_0495.PNG"/>
          <p:cNvPicPr>
            <a:picLocks noChangeAspect="1"/>
          </p:cNvPicPr>
          <p:nvPr/>
        </p:nvPicPr>
        <p:blipFill>
          <a:blip r:embed="rId2">
            <a:extLst/>
          </a:blip>
          <a:srcRect l="442" t="9443" r="442" b="29790"/>
          <a:stretch>
            <a:fillRect/>
          </a:stretch>
        </p:blipFill>
        <p:spPr>
          <a:xfrm>
            <a:off x="391204" y="2485140"/>
            <a:ext cx="4506996" cy="5979770"/>
          </a:xfrm>
          <a:prstGeom prst="rect">
            <a:avLst/>
          </a:prstGeom>
          <a:ln w="12700">
            <a:miter lim="400000"/>
          </a:ln>
        </p:spPr>
      </p:pic>
      <p:sp>
        <p:nvSpPr>
          <p:cNvPr id="202" name="Premier of the Province holding…"/>
          <p:cNvSpPr txBox="1"/>
          <p:nvPr/>
        </p:nvSpPr>
        <p:spPr>
          <a:xfrm>
            <a:off x="391204" y="8479050"/>
            <a:ext cx="4506913" cy="838201"/>
          </a:xfrm>
          <a:prstGeom prst="rect">
            <a:avLst/>
          </a:prstGeom>
          <a:blipFill>
            <a:blip r:embed="rId3"/>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2400">
                <a:solidFill>
                  <a:srgbClr val="FFFFFF"/>
                </a:solidFill>
              </a:defRPr>
            </a:pPr>
            <a:r>
              <a:t>Premier of the Province holding</a:t>
            </a:r>
          </a:p>
          <a:p>
            <a:pPr>
              <a:defRPr sz="2400">
                <a:solidFill>
                  <a:srgbClr val="FFFFFF"/>
                </a:solidFill>
              </a:defRPr>
            </a:pPr>
            <a:r>
              <a:t>a Fields-COVID report</a:t>
            </a:r>
          </a:p>
        </p:txBody>
      </p:sp>
      <p:sp>
        <p:nvSpPr>
          <p:cNvPr id="203" name="Our Lesson:…"/>
          <p:cNvSpPr/>
          <p:nvPr/>
        </p:nvSpPr>
        <p:spPr>
          <a:xfrm>
            <a:off x="5213260" y="4254500"/>
            <a:ext cx="3383697" cy="3676292"/>
          </a:xfrm>
          <a:prstGeom prst="rightArrow">
            <a:avLst>
              <a:gd name="adj1" fmla="val 62729"/>
              <a:gd name="adj2" fmla="val 29423"/>
            </a:avLst>
          </a:prstGeom>
          <a:blipFill>
            <a:blip r:embed="rId4"/>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2400">
                <a:solidFill>
                  <a:srgbClr val="FFFFFF"/>
                </a:solidFill>
              </a:defRPr>
            </a:pPr>
            <a:r>
              <a:t>Our Lesson:</a:t>
            </a:r>
          </a:p>
          <a:p>
            <a:pPr>
              <a:defRPr sz="2400">
                <a:solidFill>
                  <a:srgbClr val="FFFFFF"/>
                </a:solidFill>
              </a:defRPr>
            </a:pPr>
            <a:r>
              <a:t>AI is useful for social emergencies</a:t>
            </a:r>
          </a:p>
        </p:txBody>
      </p:sp>
      <p:sp>
        <p:nvSpPr>
          <p:cNvPr id="204" name="Fields &amp; COVID…"/>
          <p:cNvSpPr txBox="1"/>
          <p:nvPr/>
        </p:nvSpPr>
        <p:spPr>
          <a:xfrm>
            <a:off x="391204" y="2485140"/>
            <a:ext cx="4506913" cy="838201"/>
          </a:xfrm>
          <a:prstGeom prst="rect">
            <a:avLst/>
          </a:prstGeom>
          <a:blipFill>
            <a:blip r:embed="rId5"/>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2400">
                <a:solidFill>
                  <a:srgbClr val="FFFFFF"/>
                </a:solidFill>
              </a:defRPr>
            </a:pPr>
            <a:r>
              <a:t>Fields &amp; COVID</a:t>
            </a:r>
          </a:p>
          <a:p>
            <a:pPr>
              <a:defRPr sz="2400">
                <a:solidFill>
                  <a:srgbClr val="FFFFFF"/>
                </a:solidFill>
              </a:defRPr>
            </a:pPr>
            <a:r>
              <a:t>2020-2022</a:t>
            </a:r>
          </a:p>
        </p:txBody>
      </p:sp>
      <p:sp>
        <p:nvSpPr>
          <p:cNvPr id="205" name="Center for…"/>
          <p:cNvSpPr/>
          <p:nvPr/>
        </p:nvSpPr>
        <p:spPr>
          <a:xfrm>
            <a:off x="8729461" y="4654858"/>
            <a:ext cx="2872190" cy="2875575"/>
          </a:xfrm>
          <a:prstGeom prst="roundRect">
            <a:avLst>
              <a:gd name="adj" fmla="val 15000"/>
            </a:avLst>
          </a:prstGeom>
          <a:solidFill>
            <a:schemeClr val="accent2"/>
          </a:solid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2400">
                <a:solidFill>
                  <a:srgbClr val="FFFFFF"/>
                </a:solidFill>
              </a:defRPr>
            </a:pPr>
            <a:r>
              <a:t>Center for </a:t>
            </a:r>
          </a:p>
          <a:p>
            <a:pPr>
              <a:defRPr sz="2400">
                <a:solidFill>
                  <a:srgbClr val="FFFFFF"/>
                </a:solidFill>
              </a:defRPr>
            </a:pPr>
            <a:r>
              <a:t>sustainable development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3"/>
                                        </p:tgtEl>
                                        <p:attrNameLst>
                                          <p:attrName>style.visibility</p:attrName>
                                        </p:attrNameLst>
                                      </p:cBhvr>
                                      <p:to>
                                        <p:strVal val="visible"/>
                                      </p:to>
                                    </p:set>
                                    <p:animEffect filter="wipe(left)" transition="in">
                                      <p:cBhvr>
                                        <p:cTn id="7" dur="1000"/>
                                        <p:tgtEl>
                                          <p:spTgt spid="203"/>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205"/>
                                        </p:tgtEl>
                                        <p:attrNameLst>
                                          <p:attrName>style.visibility</p:attrName>
                                        </p:attrNameLst>
                                      </p:cBhvr>
                                      <p:to>
                                        <p:strVal val="visible"/>
                                      </p:to>
                                    </p:set>
                                    <p:animEffect filter="fade" transition="in">
                                      <p:cBhvr>
                                        <p:cTn id="11" dur="10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 grpId="2"/>
      <p:bldP build="whole" bldLvl="1" animBg="1" rev="0" advAuto="0" spid="203"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A new urban paradigm"/>
          <p:cNvSpPr txBox="1"/>
          <p:nvPr>
            <p:ph type="body" idx="21"/>
          </p:nvPr>
        </p:nvSpPr>
        <p:spPr>
          <a:prstGeom prst="rect">
            <a:avLst/>
          </a:prstGeom>
        </p:spPr>
        <p:txBody>
          <a:bodyPr/>
          <a:lstStyle/>
          <a:p>
            <a:pPr/>
            <a:r>
              <a:t>A new urban paradigm</a:t>
            </a:r>
          </a:p>
        </p:txBody>
      </p:sp>
      <p:pic>
        <p:nvPicPr>
          <p:cNvPr id="208" name="dji_fly_20230710_161956_450_1688991608065_photo_optimized.JPG" descr="dji_fly_20230710_161956_450_1688991608065_photo_optimized.JPG"/>
          <p:cNvPicPr>
            <a:picLocks noChangeAspect="1"/>
          </p:cNvPicPr>
          <p:nvPr/>
        </p:nvPicPr>
        <p:blipFill>
          <a:blip r:embed="rId2">
            <a:extLst/>
          </a:blip>
          <a:stretch>
            <a:fillRect/>
          </a:stretch>
        </p:blipFill>
        <p:spPr>
          <a:xfrm>
            <a:off x="-1" y="2468084"/>
            <a:ext cx="13004801" cy="7315201"/>
          </a:xfrm>
          <a:prstGeom prst="rect">
            <a:avLst/>
          </a:prstGeom>
          <a:ln w="12700">
            <a:miter lim="400000"/>
          </a:ln>
        </p:spPr>
      </p:pic>
      <p:sp>
        <p:nvSpPr>
          <p:cNvPr id="209" name="Revenue generator:…"/>
          <p:cNvSpPr txBox="1"/>
          <p:nvPr/>
        </p:nvSpPr>
        <p:spPr>
          <a:xfrm>
            <a:off x="3515102" y="7920706"/>
            <a:ext cx="4155035" cy="1409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defRPr>
            </a:pPr>
            <a:r>
              <a:t>Revenue generator:</a:t>
            </a:r>
          </a:p>
          <a:p>
            <a:pPr marL="444500" indent="-444500" algn="l">
              <a:buSzPct val="75000"/>
              <a:buChar char="-"/>
              <a:defRPr sz="2500">
                <a:solidFill>
                  <a:srgbClr val="FFFFFF"/>
                </a:solidFill>
              </a:defRPr>
            </a:pPr>
            <a:r>
              <a:t>CO2 credits</a:t>
            </a:r>
          </a:p>
          <a:p>
            <a:pPr marL="444500" indent="-444500" algn="l">
              <a:buSzPct val="75000"/>
              <a:buChar char="-"/>
              <a:defRPr sz="2500">
                <a:solidFill>
                  <a:srgbClr val="FFFFFF"/>
                </a:solidFill>
              </a:defRPr>
            </a:pPr>
            <a:r>
              <a:t>biodiversity credits</a:t>
            </a:r>
          </a:p>
        </p:txBody>
      </p:sp>
      <p:sp>
        <p:nvSpPr>
          <p:cNvPr id="210" name="Line"/>
          <p:cNvSpPr/>
          <p:nvPr/>
        </p:nvSpPr>
        <p:spPr>
          <a:xfrm>
            <a:off x="1983211" y="8251955"/>
            <a:ext cx="1421577" cy="1"/>
          </a:xfrm>
          <a:prstGeom prst="line">
            <a:avLst/>
          </a:prstGeom>
          <a:ln w="25400">
            <a:solidFill>
              <a:srgbClr val="FFFFFF"/>
            </a:solidFill>
            <a:miter lim="400000"/>
            <a:headEnd type="oval"/>
          </a:ln>
        </p:spPr>
        <p:txBody>
          <a:bodyPr lIns="50800" tIns="50800" rIns="50800" bIns="50800" anchor="ctr"/>
          <a:lstStyle/>
          <a:p>
            <a:pPr>
              <a:defRPr sz="2400"/>
            </a:pPr>
          </a:p>
        </p:txBody>
      </p:sp>
      <p:sp>
        <p:nvSpPr>
          <p:cNvPr id="211" name="The new garden:…"/>
          <p:cNvSpPr txBox="1"/>
          <p:nvPr/>
        </p:nvSpPr>
        <p:spPr>
          <a:xfrm>
            <a:off x="8914481" y="3025306"/>
            <a:ext cx="3562046" cy="179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defRPr>
            </a:pPr>
            <a:r>
              <a:t>The new garden:</a:t>
            </a:r>
          </a:p>
          <a:p>
            <a:pPr marL="444500" indent="-444500" algn="l">
              <a:buSzPct val="75000"/>
              <a:buChar char="-"/>
              <a:defRPr sz="2500">
                <a:solidFill>
                  <a:srgbClr val="FFFFFF"/>
                </a:solidFill>
              </a:defRPr>
            </a:pPr>
            <a:r>
              <a:t>CO2 credits</a:t>
            </a:r>
          </a:p>
          <a:p>
            <a:pPr marL="444500" indent="-444500" algn="l">
              <a:buSzPct val="75000"/>
              <a:buChar char="-"/>
              <a:defRPr sz="2500">
                <a:solidFill>
                  <a:srgbClr val="FFFFFF"/>
                </a:solidFill>
              </a:defRPr>
            </a:pPr>
            <a:r>
              <a:t>Agro platform</a:t>
            </a:r>
          </a:p>
          <a:p>
            <a:pPr marL="444500" indent="-444500" algn="l">
              <a:buSzPct val="75000"/>
              <a:buChar char="-"/>
              <a:defRPr sz="2500">
                <a:solidFill>
                  <a:srgbClr val="FFFFFF"/>
                </a:solidFill>
              </a:defRPr>
            </a:pPr>
            <a:r>
              <a:t>Cooling system</a:t>
            </a:r>
          </a:p>
        </p:txBody>
      </p:sp>
      <p:sp>
        <p:nvSpPr>
          <p:cNvPr id="212" name="Line"/>
          <p:cNvSpPr/>
          <p:nvPr/>
        </p:nvSpPr>
        <p:spPr>
          <a:xfrm>
            <a:off x="7014931" y="3411627"/>
            <a:ext cx="1701497" cy="1422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8000" y="18"/>
                  <a:pt x="14400" y="36"/>
                  <a:pt x="10800" y="53"/>
                </a:cubicBezTo>
                <a:cubicBezTo>
                  <a:pt x="7200" y="71"/>
                  <a:pt x="3600" y="89"/>
                  <a:pt x="0" y="107"/>
                </a:cubicBezTo>
                <a:lnTo>
                  <a:pt x="623" y="21600"/>
                </a:lnTo>
              </a:path>
            </a:pathLst>
          </a:custGeom>
          <a:ln w="50800">
            <a:solidFill>
              <a:schemeClr val="accent5"/>
            </a:solidFill>
            <a:miter lim="400000"/>
            <a:headEnd type="oval"/>
            <a:tailEnd type="oval"/>
          </a:ln>
        </p:spPr>
        <p:txBody>
          <a:bodyPr lIns="50800" tIns="50800" rIns="50800" bIns="50800" anchor="ctr"/>
          <a:lstStyle/>
          <a:p>
            <a:pPr>
              <a:defRPr sz="2400"/>
            </a:pPr>
          </a:p>
        </p:txBody>
      </p:sp>
      <p:sp>
        <p:nvSpPr>
          <p:cNvPr id="213" name="Water exchange"/>
          <p:cNvSpPr txBox="1"/>
          <p:nvPr/>
        </p:nvSpPr>
        <p:spPr>
          <a:xfrm>
            <a:off x="8969574" y="8645170"/>
            <a:ext cx="345186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Water exchange</a:t>
            </a:r>
          </a:p>
        </p:txBody>
      </p:sp>
      <p:sp>
        <p:nvSpPr>
          <p:cNvPr id="214" name="Line"/>
          <p:cNvSpPr/>
          <p:nvPr/>
        </p:nvSpPr>
        <p:spPr>
          <a:xfrm flipH="1">
            <a:off x="10192683" y="7499618"/>
            <a:ext cx="970004" cy="1193983"/>
          </a:xfrm>
          <a:prstGeom prst="line">
            <a:avLst/>
          </a:prstGeom>
          <a:ln w="25400">
            <a:solidFill>
              <a:srgbClr val="FFFFFF"/>
            </a:solidFill>
            <a:miter lim="400000"/>
            <a:headEnd type="oval"/>
          </a:ln>
        </p:spPr>
        <p:txBody>
          <a:bodyPr lIns="50800" tIns="50800" rIns="50800" bIns="50800" anchor="ctr"/>
          <a:lstStyle/>
          <a:p>
            <a:pPr>
              <a:defRPr sz="24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0"/>
                                        </p:tgtEl>
                                        <p:attrNameLst>
                                          <p:attrName>style.visibility</p:attrName>
                                        </p:attrNameLst>
                                      </p:cBhvr>
                                      <p:to>
                                        <p:strVal val="visible"/>
                                      </p:to>
                                    </p:set>
                                    <p:animEffect filter="wipe(left)" transition="in">
                                      <p:cBhvr>
                                        <p:cTn id="7" dur="1000"/>
                                        <p:tgtEl>
                                          <p:spTgt spid="210"/>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209">
                                            <p:bg/>
                                          </p:spTgt>
                                        </p:tgtEl>
                                        <p:attrNameLst>
                                          <p:attrName>style.visibility</p:attrName>
                                        </p:attrNameLst>
                                      </p:cBhvr>
                                      <p:to>
                                        <p:strVal val="visible"/>
                                      </p:to>
                                    </p:set>
                                    <p:animEffect filter="wipe(left)" transition="in">
                                      <p:cBhvr>
                                        <p:cTn id="11" dur="1000"/>
                                        <p:tgtEl>
                                          <p:spTgt spid="209">
                                            <p:bg/>
                                          </p:spTgt>
                                        </p:tgtEl>
                                      </p:cBhvr>
                                    </p:animEffect>
                                  </p:childTnLst>
                                </p:cTn>
                              </p:par>
                              <p:par>
                                <p:cTn id="12" presetClass="entr" nodeType="withEffect" presetSubtype="8" presetID="22" grpId="2" fill="hold">
                                  <p:stCondLst>
                                    <p:cond delay="0"/>
                                  </p:stCondLst>
                                  <p:iterate type="el" backwards="0">
                                    <p:tmAbs val="0"/>
                                  </p:iterate>
                                  <p:childTnLst>
                                    <p:set>
                                      <p:cBhvr>
                                        <p:cTn id="13" fill="hold"/>
                                        <p:tgtEl>
                                          <p:spTgt spid="209">
                                            <p:txEl>
                                              <p:pRg st="0" end="0"/>
                                            </p:txEl>
                                          </p:spTgt>
                                        </p:tgtEl>
                                        <p:attrNameLst>
                                          <p:attrName>style.visibility</p:attrName>
                                        </p:attrNameLst>
                                      </p:cBhvr>
                                      <p:to>
                                        <p:strVal val="visible"/>
                                      </p:to>
                                    </p:set>
                                    <p:animEffect filter="wipe(left)" transition="in">
                                      <p:cBhvr>
                                        <p:cTn id="14" dur="1000"/>
                                        <p:tgtEl>
                                          <p:spTgt spid="209">
                                            <p:txEl>
                                              <p:pRg st="0" end="0"/>
                                            </p:txEl>
                                          </p:spTgt>
                                        </p:tgtEl>
                                      </p:cBhvr>
                                    </p:animEffect>
                                  </p:childTnLst>
                                </p:cTn>
                              </p:par>
                            </p:childTnLst>
                          </p:cTn>
                        </p:par>
                        <p:par>
                          <p:cTn id="15" fill="hold">
                            <p:stCondLst>
                              <p:cond delay="2000"/>
                            </p:stCondLst>
                            <p:childTnLst>
                              <p:par>
                                <p:cTn id="16" presetClass="entr" nodeType="afterEffect" presetSubtype="8" presetID="22" grpId="2" fill="hold">
                                  <p:stCondLst>
                                    <p:cond delay="0"/>
                                  </p:stCondLst>
                                  <p:iterate type="el" backwards="0">
                                    <p:tmAbs val="0"/>
                                  </p:iterate>
                                  <p:childTnLst>
                                    <p:set>
                                      <p:cBhvr>
                                        <p:cTn id="17" fill="hold"/>
                                        <p:tgtEl>
                                          <p:spTgt spid="209">
                                            <p:txEl>
                                              <p:pRg st="1" end="1"/>
                                            </p:txEl>
                                          </p:spTgt>
                                        </p:tgtEl>
                                        <p:attrNameLst>
                                          <p:attrName>style.visibility</p:attrName>
                                        </p:attrNameLst>
                                      </p:cBhvr>
                                      <p:to>
                                        <p:strVal val="visible"/>
                                      </p:to>
                                    </p:set>
                                    <p:animEffect filter="wipe(left)" transition="in">
                                      <p:cBhvr>
                                        <p:cTn id="18" dur="1000"/>
                                        <p:tgtEl>
                                          <p:spTgt spid="209">
                                            <p:txEl>
                                              <p:pRg st="1" end="1"/>
                                            </p:txEl>
                                          </p:spTgt>
                                        </p:tgtEl>
                                      </p:cBhvr>
                                    </p:animEffect>
                                  </p:childTnLst>
                                </p:cTn>
                              </p:par>
                            </p:childTnLst>
                          </p:cTn>
                        </p:par>
                        <p:par>
                          <p:cTn id="19" fill="hold">
                            <p:stCondLst>
                              <p:cond delay="3000"/>
                            </p:stCondLst>
                            <p:childTnLst>
                              <p:par>
                                <p:cTn id="20" presetClass="entr" nodeType="afterEffect" presetSubtype="8" presetID="22" grpId="2" fill="hold">
                                  <p:stCondLst>
                                    <p:cond delay="0"/>
                                  </p:stCondLst>
                                  <p:iterate type="el" backwards="0">
                                    <p:tmAbs val="0"/>
                                  </p:iterate>
                                  <p:childTnLst>
                                    <p:set>
                                      <p:cBhvr>
                                        <p:cTn id="21" fill="hold"/>
                                        <p:tgtEl>
                                          <p:spTgt spid="209">
                                            <p:txEl>
                                              <p:pRg st="2" end="2"/>
                                            </p:txEl>
                                          </p:spTgt>
                                        </p:tgtEl>
                                        <p:attrNameLst>
                                          <p:attrName>style.visibility</p:attrName>
                                        </p:attrNameLst>
                                      </p:cBhvr>
                                      <p:to>
                                        <p:strVal val="visible"/>
                                      </p:to>
                                    </p:set>
                                    <p:animEffect filter="wipe(left)" transition="in">
                                      <p:cBhvr>
                                        <p:cTn id="22" dur="1000"/>
                                        <p:tgtEl>
                                          <p:spTgt spid="209">
                                            <p:txEl>
                                              <p:pRg st="2" end="2"/>
                                            </p:txEl>
                                          </p:spTgt>
                                        </p:tgtEl>
                                      </p:cBhvr>
                                    </p:animEffect>
                                  </p:childTnLst>
                                </p:cTn>
                              </p:par>
                            </p:childTnLst>
                          </p:cTn>
                        </p:par>
                        <p:par>
                          <p:cTn id="23" fill="hold">
                            <p:stCondLst>
                              <p:cond delay="4000"/>
                            </p:stCondLst>
                            <p:childTnLst>
                              <p:par>
                                <p:cTn id="24" presetClass="entr" nodeType="afterEffect" presetSubtype="8" presetID="22" grpId="3" fill="hold">
                                  <p:stCondLst>
                                    <p:cond delay="0"/>
                                  </p:stCondLst>
                                  <p:iterate type="el" backwards="0">
                                    <p:tmAbs val="0"/>
                                  </p:iterate>
                                  <p:childTnLst>
                                    <p:set>
                                      <p:cBhvr>
                                        <p:cTn id="25" fill="hold"/>
                                        <p:tgtEl>
                                          <p:spTgt spid="212"/>
                                        </p:tgtEl>
                                        <p:attrNameLst>
                                          <p:attrName>style.visibility</p:attrName>
                                        </p:attrNameLst>
                                      </p:cBhvr>
                                      <p:to>
                                        <p:strVal val="visible"/>
                                      </p:to>
                                    </p:set>
                                    <p:animEffect filter="wipe(left)" transition="in">
                                      <p:cBhvr>
                                        <p:cTn id="26" dur="1000"/>
                                        <p:tgtEl>
                                          <p:spTgt spid="212"/>
                                        </p:tgtEl>
                                      </p:cBhvr>
                                    </p:animEffect>
                                  </p:childTnLst>
                                </p:cTn>
                              </p:par>
                            </p:childTnLst>
                          </p:cTn>
                        </p:par>
                        <p:par>
                          <p:cTn id="27" fill="hold">
                            <p:stCondLst>
                              <p:cond delay="5000"/>
                            </p:stCondLst>
                            <p:childTnLst>
                              <p:par>
                                <p:cTn id="28" presetClass="entr" nodeType="afterEffect" presetSubtype="8" presetID="22" grpId="4" fill="hold">
                                  <p:stCondLst>
                                    <p:cond delay="0"/>
                                  </p:stCondLst>
                                  <p:iterate type="el" backwards="0">
                                    <p:tmAbs val="0"/>
                                  </p:iterate>
                                  <p:childTnLst>
                                    <p:set>
                                      <p:cBhvr>
                                        <p:cTn id="29" fill="hold"/>
                                        <p:tgtEl>
                                          <p:spTgt spid="211">
                                            <p:bg/>
                                          </p:spTgt>
                                        </p:tgtEl>
                                        <p:attrNameLst>
                                          <p:attrName>style.visibility</p:attrName>
                                        </p:attrNameLst>
                                      </p:cBhvr>
                                      <p:to>
                                        <p:strVal val="visible"/>
                                      </p:to>
                                    </p:set>
                                    <p:animEffect filter="wipe(left)" transition="in">
                                      <p:cBhvr>
                                        <p:cTn id="30" dur="1000"/>
                                        <p:tgtEl>
                                          <p:spTgt spid="211">
                                            <p:bg/>
                                          </p:spTgt>
                                        </p:tgtEl>
                                      </p:cBhvr>
                                    </p:animEffect>
                                  </p:childTnLst>
                                </p:cTn>
                              </p:par>
                              <p:par>
                                <p:cTn id="31" presetClass="entr" nodeType="withEffect" presetSubtype="8" presetID="22" grpId="4" fill="hold">
                                  <p:stCondLst>
                                    <p:cond delay="0"/>
                                  </p:stCondLst>
                                  <p:iterate type="el" backwards="0">
                                    <p:tmAbs val="0"/>
                                  </p:iterate>
                                  <p:childTnLst>
                                    <p:set>
                                      <p:cBhvr>
                                        <p:cTn id="32" fill="hold"/>
                                        <p:tgtEl>
                                          <p:spTgt spid="211">
                                            <p:txEl>
                                              <p:pRg st="0" end="0"/>
                                            </p:txEl>
                                          </p:spTgt>
                                        </p:tgtEl>
                                        <p:attrNameLst>
                                          <p:attrName>style.visibility</p:attrName>
                                        </p:attrNameLst>
                                      </p:cBhvr>
                                      <p:to>
                                        <p:strVal val="visible"/>
                                      </p:to>
                                    </p:set>
                                    <p:animEffect filter="wipe(left)" transition="in">
                                      <p:cBhvr>
                                        <p:cTn id="33" dur="1000"/>
                                        <p:tgtEl>
                                          <p:spTgt spid="211">
                                            <p:txEl>
                                              <p:pRg st="0" end="0"/>
                                            </p:txEl>
                                          </p:spTgt>
                                        </p:tgtEl>
                                      </p:cBhvr>
                                    </p:animEffect>
                                  </p:childTnLst>
                                </p:cTn>
                              </p:par>
                            </p:childTnLst>
                          </p:cTn>
                        </p:par>
                        <p:par>
                          <p:cTn id="34" fill="hold">
                            <p:stCondLst>
                              <p:cond delay="6000"/>
                            </p:stCondLst>
                            <p:childTnLst>
                              <p:par>
                                <p:cTn id="35" presetClass="entr" nodeType="afterEffect" presetSubtype="8" presetID="22" grpId="4" fill="hold">
                                  <p:stCondLst>
                                    <p:cond delay="0"/>
                                  </p:stCondLst>
                                  <p:iterate type="el" backwards="0">
                                    <p:tmAbs val="0"/>
                                  </p:iterate>
                                  <p:childTnLst>
                                    <p:set>
                                      <p:cBhvr>
                                        <p:cTn id="36" fill="hold"/>
                                        <p:tgtEl>
                                          <p:spTgt spid="211">
                                            <p:txEl>
                                              <p:pRg st="1" end="1"/>
                                            </p:txEl>
                                          </p:spTgt>
                                        </p:tgtEl>
                                        <p:attrNameLst>
                                          <p:attrName>style.visibility</p:attrName>
                                        </p:attrNameLst>
                                      </p:cBhvr>
                                      <p:to>
                                        <p:strVal val="visible"/>
                                      </p:to>
                                    </p:set>
                                    <p:animEffect filter="wipe(left)" transition="in">
                                      <p:cBhvr>
                                        <p:cTn id="37" dur="1000"/>
                                        <p:tgtEl>
                                          <p:spTgt spid="211">
                                            <p:txEl>
                                              <p:pRg st="1" end="1"/>
                                            </p:txEl>
                                          </p:spTgt>
                                        </p:tgtEl>
                                      </p:cBhvr>
                                    </p:animEffect>
                                  </p:childTnLst>
                                </p:cTn>
                              </p:par>
                            </p:childTnLst>
                          </p:cTn>
                        </p:par>
                        <p:par>
                          <p:cTn id="38" fill="hold">
                            <p:stCondLst>
                              <p:cond delay="7000"/>
                            </p:stCondLst>
                            <p:childTnLst>
                              <p:par>
                                <p:cTn id="39" presetClass="entr" nodeType="afterEffect" presetSubtype="8" presetID="22" grpId="4" fill="hold">
                                  <p:stCondLst>
                                    <p:cond delay="0"/>
                                  </p:stCondLst>
                                  <p:iterate type="el" backwards="0">
                                    <p:tmAbs val="0"/>
                                  </p:iterate>
                                  <p:childTnLst>
                                    <p:set>
                                      <p:cBhvr>
                                        <p:cTn id="40" fill="hold"/>
                                        <p:tgtEl>
                                          <p:spTgt spid="211">
                                            <p:txEl>
                                              <p:pRg st="2" end="2"/>
                                            </p:txEl>
                                          </p:spTgt>
                                        </p:tgtEl>
                                        <p:attrNameLst>
                                          <p:attrName>style.visibility</p:attrName>
                                        </p:attrNameLst>
                                      </p:cBhvr>
                                      <p:to>
                                        <p:strVal val="visible"/>
                                      </p:to>
                                    </p:set>
                                    <p:animEffect filter="wipe(left)" transition="in">
                                      <p:cBhvr>
                                        <p:cTn id="41" dur="1000"/>
                                        <p:tgtEl>
                                          <p:spTgt spid="211">
                                            <p:txEl>
                                              <p:pRg st="2" end="2"/>
                                            </p:txEl>
                                          </p:spTgt>
                                        </p:tgtEl>
                                      </p:cBhvr>
                                    </p:animEffect>
                                  </p:childTnLst>
                                </p:cTn>
                              </p:par>
                            </p:childTnLst>
                          </p:cTn>
                        </p:par>
                        <p:par>
                          <p:cTn id="42" fill="hold">
                            <p:stCondLst>
                              <p:cond delay="8000"/>
                            </p:stCondLst>
                            <p:childTnLst>
                              <p:par>
                                <p:cTn id="43" presetClass="entr" nodeType="afterEffect" presetSubtype="8" presetID="22" grpId="4" fill="hold">
                                  <p:stCondLst>
                                    <p:cond delay="0"/>
                                  </p:stCondLst>
                                  <p:iterate type="el" backwards="0">
                                    <p:tmAbs val="0"/>
                                  </p:iterate>
                                  <p:childTnLst>
                                    <p:set>
                                      <p:cBhvr>
                                        <p:cTn id="44" fill="hold"/>
                                        <p:tgtEl>
                                          <p:spTgt spid="211">
                                            <p:txEl>
                                              <p:pRg st="3" end="3"/>
                                            </p:txEl>
                                          </p:spTgt>
                                        </p:tgtEl>
                                        <p:attrNameLst>
                                          <p:attrName>style.visibility</p:attrName>
                                        </p:attrNameLst>
                                      </p:cBhvr>
                                      <p:to>
                                        <p:strVal val="visible"/>
                                      </p:to>
                                    </p:set>
                                    <p:animEffect filter="wipe(left)" transition="in">
                                      <p:cBhvr>
                                        <p:cTn id="45" dur="1000"/>
                                        <p:tgtEl>
                                          <p:spTgt spid="211">
                                            <p:txEl>
                                              <p:pRg st="3" end="3"/>
                                            </p:txEl>
                                          </p:spTgt>
                                        </p:tgtEl>
                                      </p:cBhvr>
                                    </p:animEffect>
                                  </p:childTnLst>
                                </p:cTn>
                              </p:par>
                            </p:childTnLst>
                          </p:cTn>
                        </p:par>
                        <p:par>
                          <p:cTn id="46" fill="hold">
                            <p:stCondLst>
                              <p:cond delay="9000"/>
                            </p:stCondLst>
                            <p:childTnLst>
                              <p:par>
                                <p:cTn id="47" presetClass="entr" nodeType="afterEffect" presetSubtype="8" presetID="22" grpId="5" fill="hold">
                                  <p:stCondLst>
                                    <p:cond delay="0"/>
                                  </p:stCondLst>
                                  <p:iterate type="el" backwards="0">
                                    <p:tmAbs val="0"/>
                                  </p:iterate>
                                  <p:childTnLst>
                                    <p:set>
                                      <p:cBhvr>
                                        <p:cTn id="48" fill="hold"/>
                                        <p:tgtEl>
                                          <p:spTgt spid="214"/>
                                        </p:tgtEl>
                                        <p:attrNameLst>
                                          <p:attrName>style.visibility</p:attrName>
                                        </p:attrNameLst>
                                      </p:cBhvr>
                                      <p:to>
                                        <p:strVal val="visible"/>
                                      </p:to>
                                    </p:set>
                                    <p:animEffect filter="wipe(left)" transition="in">
                                      <p:cBhvr>
                                        <p:cTn id="49" dur="1000"/>
                                        <p:tgtEl>
                                          <p:spTgt spid="214"/>
                                        </p:tgtEl>
                                      </p:cBhvr>
                                    </p:animEffect>
                                  </p:childTnLst>
                                </p:cTn>
                              </p:par>
                            </p:childTnLst>
                          </p:cTn>
                        </p:par>
                        <p:par>
                          <p:cTn id="50" fill="hold">
                            <p:stCondLst>
                              <p:cond delay="10000"/>
                            </p:stCondLst>
                            <p:childTnLst>
                              <p:par>
                                <p:cTn id="51" presetClass="entr" nodeType="afterEffect" presetSubtype="8" presetID="22" grpId="6" fill="hold">
                                  <p:stCondLst>
                                    <p:cond delay="0"/>
                                  </p:stCondLst>
                                  <p:iterate type="el" backwards="0">
                                    <p:tmAbs val="0"/>
                                  </p:iterate>
                                  <p:childTnLst>
                                    <p:set>
                                      <p:cBhvr>
                                        <p:cTn id="52" fill="hold"/>
                                        <p:tgtEl>
                                          <p:spTgt spid="213">
                                            <p:bg/>
                                          </p:spTgt>
                                        </p:tgtEl>
                                        <p:attrNameLst>
                                          <p:attrName>style.visibility</p:attrName>
                                        </p:attrNameLst>
                                      </p:cBhvr>
                                      <p:to>
                                        <p:strVal val="visible"/>
                                      </p:to>
                                    </p:set>
                                    <p:animEffect filter="wipe(left)" transition="in">
                                      <p:cBhvr>
                                        <p:cTn id="53" dur="1000"/>
                                        <p:tgtEl>
                                          <p:spTgt spid="213">
                                            <p:bg/>
                                          </p:spTgt>
                                        </p:tgtEl>
                                      </p:cBhvr>
                                    </p:animEffect>
                                  </p:childTnLst>
                                </p:cTn>
                              </p:par>
                              <p:par>
                                <p:cTn id="54" presetClass="entr" nodeType="withEffect" presetSubtype="8" presetID="22" grpId="6" fill="hold">
                                  <p:stCondLst>
                                    <p:cond delay="0"/>
                                  </p:stCondLst>
                                  <p:iterate type="el" backwards="0">
                                    <p:tmAbs val="0"/>
                                  </p:iterate>
                                  <p:childTnLst>
                                    <p:set>
                                      <p:cBhvr>
                                        <p:cTn id="55" fill="hold"/>
                                        <p:tgtEl>
                                          <p:spTgt spid="213">
                                            <p:txEl>
                                              <p:pRg st="0" end="0"/>
                                            </p:txEl>
                                          </p:spTgt>
                                        </p:tgtEl>
                                        <p:attrNameLst>
                                          <p:attrName>style.visibility</p:attrName>
                                        </p:attrNameLst>
                                      </p:cBhvr>
                                      <p:to>
                                        <p:strVal val="visible"/>
                                      </p:to>
                                    </p:set>
                                    <p:animEffect filter="wipe(left)" transition="in">
                                      <p:cBhvr>
                                        <p:cTn id="56" dur="1000"/>
                                        <p:tgtEl>
                                          <p:spTgt spid="213">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4" grpId="5"/>
      <p:bldP build="whole" bldLvl="1" animBg="1" rev="0" advAuto="0" spid="210" grpId="1"/>
      <p:bldP build="p" bldLvl="5" animBg="1" rev="0" advAuto="0" spid="211" grpId="4"/>
      <p:bldP build="whole" bldLvl="1" animBg="1" rev="0" advAuto="0" spid="212" grpId="3"/>
      <p:bldP build="p" bldLvl="5" animBg="1" rev="0" advAuto="0" spid="209" grpId="2"/>
      <p:bldP build="p" bldLvl="5" animBg="1" rev="0" advAuto="0" spid="213" grpId="6"/>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The Good City"/>
          <p:cNvSpPr txBox="1"/>
          <p:nvPr>
            <p:ph type="body" idx="21"/>
          </p:nvPr>
        </p:nvSpPr>
        <p:spPr>
          <a:prstGeom prst="rect">
            <a:avLst/>
          </a:prstGeom>
        </p:spPr>
        <p:txBody>
          <a:bodyPr/>
          <a:lstStyle/>
          <a:p>
            <a:pPr/>
            <a:r>
              <a:t>The Good City</a:t>
            </a:r>
          </a:p>
        </p:txBody>
      </p:sp>
      <p:pic>
        <p:nvPicPr>
          <p:cNvPr id="217" name="IMG_2261.jpeg" descr="IMG_2261.jpeg"/>
          <p:cNvPicPr>
            <a:picLocks noChangeAspect="1"/>
          </p:cNvPicPr>
          <p:nvPr/>
        </p:nvPicPr>
        <p:blipFill>
          <a:blip r:embed="rId2">
            <a:extLst/>
          </a:blip>
          <a:stretch>
            <a:fillRect/>
          </a:stretch>
        </p:blipFill>
        <p:spPr>
          <a:xfrm>
            <a:off x="547521" y="2059295"/>
            <a:ext cx="5675479" cy="7567305"/>
          </a:xfrm>
          <a:prstGeom prst="rect">
            <a:avLst/>
          </a:prstGeom>
          <a:ln w="12700">
            <a:miter lim="400000"/>
          </a:ln>
        </p:spPr>
      </p:pic>
      <p:sp>
        <p:nvSpPr>
          <p:cNvPr id="218" name="Data collector:…"/>
          <p:cNvSpPr txBox="1"/>
          <p:nvPr/>
        </p:nvSpPr>
        <p:spPr>
          <a:xfrm>
            <a:off x="4508023" y="3346450"/>
            <a:ext cx="3328354" cy="2552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Data collector:</a:t>
            </a:r>
          </a:p>
          <a:p>
            <a:pPr marL="444500" indent="-444500" algn="l">
              <a:buSzPct val="75000"/>
              <a:buChar char="-"/>
              <a:defRPr sz="2500"/>
            </a:pPr>
            <a:r>
              <a:t>CO2</a:t>
            </a:r>
          </a:p>
          <a:p>
            <a:pPr marL="444500" indent="-444500" algn="l">
              <a:buSzPct val="75000"/>
              <a:buChar char="-"/>
              <a:defRPr sz="2500"/>
            </a:pPr>
            <a:r>
              <a:t>rain fall</a:t>
            </a:r>
          </a:p>
          <a:p>
            <a:pPr marL="444500" indent="-444500" algn="l">
              <a:buSzPct val="75000"/>
              <a:buChar char="-"/>
              <a:defRPr sz="2500"/>
            </a:pPr>
            <a:r>
              <a:t>traffic</a:t>
            </a:r>
          </a:p>
          <a:p>
            <a:pPr marL="444500" indent="-444500" algn="l">
              <a:buSzPct val="75000"/>
              <a:buChar char="-"/>
              <a:defRPr sz="2500"/>
            </a:pPr>
            <a:r>
              <a:t>temperature</a:t>
            </a:r>
          </a:p>
          <a:p>
            <a:pPr marL="444500" indent="-444500" algn="l">
              <a:buSzPct val="75000"/>
              <a:buChar char="-"/>
              <a:defRPr sz="2500"/>
            </a:pPr>
            <a:r>
              <a:t>biodiversity monitor</a:t>
            </a:r>
          </a:p>
        </p:txBody>
      </p:sp>
      <p:sp>
        <p:nvSpPr>
          <p:cNvPr id="219" name="Line"/>
          <p:cNvSpPr/>
          <p:nvPr/>
        </p:nvSpPr>
        <p:spPr>
          <a:xfrm>
            <a:off x="3172391" y="3664999"/>
            <a:ext cx="1421577" cy="1"/>
          </a:xfrm>
          <a:prstGeom prst="line">
            <a:avLst/>
          </a:prstGeom>
          <a:ln w="25400">
            <a:solidFill>
              <a:srgbClr val="000000"/>
            </a:solidFill>
            <a:miter lim="400000"/>
            <a:headEnd type="oval"/>
          </a:ln>
        </p:spPr>
        <p:txBody>
          <a:bodyPr lIns="50800" tIns="50800" rIns="50800" bIns="50800" anchor="ctr"/>
          <a:lstStyle/>
          <a:p>
            <a:pPr>
              <a:defRPr sz="2400"/>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9"/>
                                        </p:tgtEl>
                                        <p:attrNameLst>
                                          <p:attrName>style.visibility</p:attrName>
                                        </p:attrNameLst>
                                      </p:cBhvr>
                                      <p:to>
                                        <p:strVal val="visible"/>
                                      </p:to>
                                    </p:set>
                                    <p:animEffect filter="wipe(left)" transition="in">
                                      <p:cBhvr>
                                        <p:cTn id="7" dur="1000"/>
                                        <p:tgtEl>
                                          <p:spTgt spid="219"/>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218">
                                            <p:bg/>
                                          </p:spTgt>
                                        </p:tgtEl>
                                        <p:attrNameLst>
                                          <p:attrName>style.visibility</p:attrName>
                                        </p:attrNameLst>
                                      </p:cBhvr>
                                      <p:to>
                                        <p:strVal val="visible"/>
                                      </p:to>
                                    </p:set>
                                    <p:animEffect filter="wipe(left)" transition="in">
                                      <p:cBhvr>
                                        <p:cTn id="11" dur="1000"/>
                                        <p:tgtEl>
                                          <p:spTgt spid="218">
                                            <p:bg/>
                                          </p:spTgt>
                                        </p:tgtEl>
                                      </p:cBhvr>
                                    </p:animEffect>
                                  </p:childTnLst>
                                </p:cTn>
                              </p:par>
                              <p:par>
                                <p:cTn id="12" presetClass="entr" nodeType="withEffect" presetSubtype="8" presetID="22" grpId="2" fill="hold">
                                  <p:stCondLst>
                                    <p:cond delay="0"/>
                                  </p:stCondLst>
                                  <p:iterate type="el" backwards="0">
                                    <p:tmAbs val="0"/>
                                  </p:iterate>
                                  <p:childTnLst>
                                    <p:set>
                                      <p:cBhvr>
                                        <p:cTn id="13" fill="hold"/>
                                        <p:tgtEl>
                                          <p:spTgt spid="218">
                                            <p:txEl>
                                              <p:pRg st="0" end="0"/>
                                            </p:txEl>
                                          </p:spTgt>
                                        </p:tgtEl>
                                        <p:attrNameLst>
                                          <p:attrName>style.visibility</p:attrName>
                                        </p:attrNameLst>
                                      </p:cBhvr>
                                      <p:to>
                                        <p:strVal val="visible"/>
                                      </p:to>
                                    </p:set>
                                    <p:animEffect filter="wipe(left)" transition="in">
                                      <p:cBhvr>
                                        <p:cTn id="14" dur="1000"/>
                                        <p:tgtEl>
                                          <p:spTgt spid="218">
                                            <p:txEl>
                                              <p:pRg st="0" end="0"/>
                                            </p:txEl>
                                          </p:spTgt>
                                        </p:tgtEl>
                                      </p:cBhvr>
                                    </p:animEffect>
                                  </p:childTnLst>
                                </p:cTn>
                              </p:par>
                            </p:childTnLst>
                          </p:cTn>
                        </p:par>
                        <p:par>
                          <p:cTn id="15" fill="hold">
                            <p:stCondLst>
                              <p:cond delay="2000"/>
                            </p:stCondLst>
                            <p:childTnLst>
                              <p:par>
                                <p:cTn id="16" presetClass="entr" nodeType="afterEffect" presetSubtype="8" presetID="22" grpId="2" fill="hold">
                                  <p:stCondLst>
                                    <p:cond delay="0"/>
                                  </p:stCondLst>
                                  <p:iterate type="el" backwards="0">
                                    <p:tmAbs val="0"/>
                                  </p:iterate>
                                  <p:childTnLst>
                                    <p:set>
                                      <p:cBhvr>
                                        <p:cTn id="17" fill="hold"/>
                                        <p:tgtEl>
                                          <p:spTgt spid="218">
                                            <p:txEl>
                                              <p:pRg st="1" end="1"/>
                                            </p:txEl>
                                          </p:spTgt>
                                        </p:tgtEl>
                                        <p:attrNameLst>
                                          <p:attrName>style.visibility</p:attrName>
                                        </p:attrNameLst>
                                      </p:cBhvr>
                                      <p:to>
                                        <p:strVal val="visible"/>
                                      </p:to>
                                    </p:set>
                                    <p:animEffect filter="wipe(left)" transition="in">
                                      <p:cBhvr>
                                        <p:cTn id="18" dur="1000"/>
                                        <p:tgtEl>
                                          <p:spTgt spid="218">
                                            <p:txEl>
                                              <p:pRg st="1" end="1"/>
                                            </p:txEl>
                                          </p:spTgt>
                                        </p:tgtEl>
                                      </p:cBhvr>
                                    </p:animEffect>
                                  </p:childTnLst>
                                </p:cTn>
                              </p:par>
                            </p:childTnLst>
                          </p:cTn>
                        </p:par>
                        <p:par>
                          <p:cTn id="19" fill="hold">
                            <p:stCondLst>
                              <p:cond delay="3000"/>
                            </p:stCondLst>
                            <p:childTnLst>
                              <p:par>
                                <p:cTn id="20" presetClass="entr" nodeType="afterEffect" presetSubtype="8" presetID="22" grpId="2" fill="hold">
                                  <p:stCondLst>
                                    <p:cond delay="0"/>
                                  </p:stCondLst>
                                  <p:iterate type="el" backwards="0">
                                    <p:tmAbs val="0"/>
                                  </p:iterate>
                                  <p:childTnLst>
                                    <p:set>
                                      <p:cBhvr>
                                        <p:cTn id="21" fill="hold"/>
                                        <p:tgtEl>
                                          <p:spTgt spid="218">
                                            <p:txEl>
                                              <p:pRg st="2" end="2"/>
                                            </p:txEl>
                                          </p:spTgt>
                                        </p:tgtEl>
                                        <p:attrNameLst>
                                          <p:attrName>style.visibility</p:attrName>
                                        </p:attrNameLst>
                                      </p:cBhvr>
                                      <p:to>
                                        <p:strVal val="visible"/>
                                      </p:to>
                                    </p:set>
                                    <p:animEffect filter="wipe(left)" transition="in">
                                      <p:cBhvr>
                                        <p:cTn id="22" dur="1000"/>
                                        <p:tgtEl>
                                          <p:spTgt spid="218">
                                            <p:txEl>
                                              <p:pRg st="2" end="2"/>
                                            </p:txEl>
                                          </p:spTgt>
                                        </p:tgtEl>
                                      </p:cBhvr>
                                    </p:animEffect>
                                  </p:childTnLst>
                                </p:cTn>
                              </p:par>
                            </p:childTnLst>
                          </p:cTn>
                        </p:par>
                        <p:par>
                          <p:cTn id="23" fill="hold">
                            <p:stCondLst>
                              <p:cond delay="4000"/>
                            </p:stCondLst>
                            <p:childTnLst>
                              <p:par>
                                <p:cTn id="24" presetClass="entr" nodeType="afterEffect" presetSubtype="8" presetID="22" grpId="2" fill="hold">
                                  <p:stCondLst>
                                    <p:cond delay="0"/>
                                  </p:stCondLst>
                                  <p:iterate type="el" backwards="0">
                                    <p:tmAbs val="0"/>
                                  </p:iterate>
                                  <p:childTnLst>
                                    <p:set>
                                      <p:cBhvr>
                                        <p:cTn id="25" fill="hold"/>
                                        <p:tgtEl>
                                          <p:spTgt spid="218">
                                            <p:txEl>
                                              <p:pRg st="3" end="3"/>
                                            </p:txEl>
                                          </p:spTgt>
                                        </p:tgtEl>
                                        <p:attrNameLst>
                                          <p:attrName>style.visibility</p:attrName>
                                        </p:attrNameLst>
                                      </p:cBhvr>
                                      <p:to>
                                        <p:strVal val="visible"/>
                                      </p:to>
                                    </p:set>
                                    <p:animEffect filter="wipe(left)" transition="in">
                                      <p:cBhvr>
                                        <p:cTn id="26" dur="1000"/>
                                        <p:tgtEl>
                                          <p:spTgt spid="218">
                                            <p:txEl>
                                              <p:pRg st="3" end="3"/>
                                            </p:txEl>
                                          </p:spTgt>
                                        </p:tgtEl>
                                      </p:cBhvr>
                                    </p:animEffect>
                                  </p:childTnLst>
                                </p:cTn>
                              </p:par>
                            </p:childTnLst>
                          </p:cTn>
                        </p:par>
                        <p:par>
                          <p:cTn id="27" fill="hold">
                            <p:stCondLst>
                              <p:cond delay="5000"/>
                            </p:stCondLst>
                            <p:childTnLst>
                              <p:par>
                                <p:cTn id="28" presetClass="entr" nodeType="afterEffect" presetSubtype="8" presetID="22" grpId="2" fill="hold">
                                  <p:stCondLst>
                                    <p:cond delay="0"/>
                                  </p:stCondLst>
                                  <p:iterate type="el" backwards="0">
                                    <p:tmAbs val="0"/>
                                  </p:iterate>
                                  <p:childTnLst>
                                    <p:set>
                                      <p:cBhvr>
                                        <p:cTn id="29" fill="hold"/>
                                        <p:tgtEl>
                                          <p:spTgt spid="218">
                                            <p:txEl>
                                              <p:pRg st="4" end="4"/>
                                            </p:txEl>
                                          </p:spTgt>
                                        </p:tgtEl>
                                        <p:attrNameLst>
                                          <p:attrName>style.visibility</p:attrName>
                                        </p:attrNameLst>
                                      </p:cBhvr>
                                      <p:to>
                                        <p:strVal val="visible"/>
                                      </p:to>
                                    </p:set>
                                    <p:animEffect filter="wipe(left)" transition="in">
                                      <p:cBhvr>
                                        <p:cTn id="30" dur="1000"/>
                                        <p:tgtEl>
                                          <p:spTgt spid="218">
                                            <p:txEl>
                                              <p:pRg st="4" end="4"/>
                                            </p:txEl>
                                          </p:spTgt>
                                        </p:tgtEl>
                                      </p:cBhvr>
                                    </p:animEffect>
                                  </p:childTnLst>
                                </p:cTn>
                              </p:par>
                            </p:childTnLst>
                          </p:cTn>
                        </p:par>
                        <p:par>
                          <p:cTn id="31" fill="hold">
                            <p:stCondLst>
                              <p:cond delay="6000"/>
                            </p:stCondLst>
                            <p:childTnLst>
                              <p:par>
                                <p:cTn id="32" presetClass="entr" nodeType="afterEffect" presetSubtype="8" presetID="22" grpId="2" fill="hold">
                                  <p:stCondLst>
                                    <p:cond delay="0"/>
                                  </p:stCondLst>
                                  <p:iterate type="el" backwards="0">
                                    <p:tmAbs val="0"/>
                                  </p:iterate>
                                  <p:childTnLst>
                                    <p:set>
                                      <p:cBhvr>
                                        <p:cTn id="33" fill="hold"/>
                                        <p:tgtEl>
                                          <p:spTgt spid="218">
                                            <p:txEl>
                                              <p:pRg st="5" end="5"/>
                                            </p:txEl>
                                          </p:spTgt>
                                        </p:tgtEl>
                                        <p:attrNameLst>
                                          <p:attrName>style.visibility</p:attrName>
                                        </p:attrNameLst>
                                      </p:cBhvr>
                                      <p:to>
                                        <p:strVal val="visible"/>
                                      </p:to>
                                    </p:set>
                                    <p:animEffect filter="wipe(left)" transition="in">
                                      <p:cBhvr>
                                        <p:cTn id="34" dur="1000"/>
                                        <p:tgtEl>
                                          <p:spTgt spid="218">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9" grpId="1"/>
      <p:bldP build="p" bldLvl="5" animBg="1" rev="0" advAuto="0" spid="218" grpId="2"/>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ustainability: the new liability"/>
          <p:cNvSpPr txBox="1"/>
          <p:nvPr>
            <p:ph type="body" idx="21"/>
          </p:nvPr>
        </p:nvSpPr>
        <p:spPr>
          <a:prstGeom prst="rect">
            <a:avLst/>
          </a:prstGeom>
        </p:spPr>
        <p:txBody>
          <a:bodyPr/>
          <a:lstStyle/>
          <a:p>
            <a:pPr/>
            <a:r>
              <a:t>Sustainability: the new liability</a:t>
            </a:r>
          </a:p>
        </p:txBody>
      </p:sp>
      <p:grpSp>
        <p:nvGrpSpPr>
          <p:cNvPr id="224" name="pexels-laura-penwell-3608056.jpg"/>
          <p:cNvGrpSpPr/>
          <p:nvPr/>
        </p:nvGrpSpPr>
        <p:grpSpPr>
          <a:xfrm>
            <a:off x="833005" y="2198367"/>
            <a:ext cx="9935158" cy="6686939"/>
            <a:chOff x="0" y="0"/>
            <a:chExt cx="9935157" cy="6686938"/>
          </a:xfrm>
        </p:grpSpPr>
        <p:pic>
          <p:nvPicPr>
            <p:cNvPr id="223" name="pexels-laura-penwell-3608056.jpg" descr="pexels-laura-penwell-3608056.jpg"/>
            <p:cNvPicPr>
              <a:picLocks noChangeAspect="1"/>
            </p:cNvPicPr>
            <p:nvPr/>
          </p:nvPicPr>
          <p:blipFill>
            <a:blip r:embed="rId2">
              <a:extLst/>
            </a:blip>
            <a:stretch>
              <a:fillRect/>
            </a:stretch>
          </p:blipFill>
          <p:spPr>
            <a:xfrm>
              <a:off x="38100" y="25400"/>
              <a:ext cx="9858958" cy="6572639"/>
            </a:xfrm>
            <a:prstGeom prst="rect">
              <a:avLst/>
            </a:prstGeom>
            <a:ln>
              <a:noFill/>
            </a:ln>
            <a:effectLst/>
          </p:spPr>
        </p:pic>
        <p:pic>
          <p:nvPicPr>
            <p:cNvPr id="222" name="pexels-laura-penwell-3608056.jpg" descr="pexels-laura-penwell-3608056.jpg"/>
            <p:cNvPicPr>
              <a:picLocks noChangeAspect="0"/>
            </p:cNvPicPr>
            <p:nvPr/>
          </p:nvPicPr>
          <p:blipFill>
            <a:blip r:embed="rId3">
              <a:extLst/>
            </a:blip>
            <a:stretch>
              <a:fillRect/>
            </a:stretch>
          </p:blipFill>
          <p:spPr>
            <a:xfrm>
              <a:off x="0" y="0"/>
              <a:ext cx="9935158" cy="6686939"/>
            </a:xfrm>
            <a:prstGeom prst="rect">
              <a:avLst/>
            </a:prstGeom>
            <a:effectLst/>
          </p:spPr>
        </p:pic>
      </p:grpSp>
      <p:grpSp>
        <p:nvGrpSpPr>
          <p:cNvPr id="227" name="pexels-akil-mazumder-1072824.jpg"/>
          <p:cNvGrpSpPr/>
          <p:nvPr/>
        </p:nvGrpSpPr>
        <p:grpSpPr>
          <a:xfrm rot="21478658">
            <a:off x="8432967" y="2236423"/>
            <a:ext cx="4244286" cy="2893025"/>
            <a:chOff x="0" y="0"/>
            <a:chExt cx="4244285" cy="2893023"/>
          </a:xfrm>
        </p:grpSpPr>
        <p:pic>
          <p:nvPicPr>
            <p:cNvPr id="226" name="pexels-akil-mazumder-1072824.jpg" descr="pexels-akil-mazumder-1072824.jpg"/>
            <p:cNvPicPr>
              <a:picLocks noChangeAspect="1"/>
            </p:cNvPicPr>
            <p:nvPr/>
          </p:nvPicPr>
          <p:blipFill>
            <a:blip r:embed="rId4">
              <a:extLst/>
            </a:blip>
            <a:stretch>
              <a:fillRect/>
            </a:stretch>
          </p:blipFill>
          <p:spPr>
            <a:xfrm>
              <a:off x="38099" y="25400"/>
              <a:ext cx="4168087" cy="2778724"/>
            </a:xfrm>
            <a:prstGeom prst="rect">
              <a:avLst/>
            </a:prstGeom>
            <a:ln>
              <a:noFill/>
            </a:ln>
            <a:effectLst/>
          </p:spPr>
        </p:pic>
        <p:pic>
          <p:nvPicPr>
            <p:cNvPr id="225" name="pexels-akil-mazumder-1072824.jpg" descr="pexels-akil-mazumder-1072824.jpg"/>
            <p:cNvPicPr>
              <a:picLocks noChangeAspect="0"/>
            </p:cNvPicPr>
            <p:nvPr/>
          </p:nvPicPr>
          <p:blipFill>
            <a:blip r:embed="rId5">
              <a:extLst/>
            </a:blip>
            <a:stretch>
              <a:fillRect/>
            </a:stretch>
          </p:blipFill>
          <p:spPr>
            <a:xfrm>
              <a:off x="0" y="-1"/>
              <a:ext cx="4244286" cy="2893025"/>
            </a:xfrm>
            <a:prstGeom prst="rect">
              <a:avLst/>
            </a:prstGeom>
            <a:effectLst/>
          </p:spPr>
        </p:pic>
      </p:grpSp>
      <p:grpSp>
        <p:nvGrpSpPr>
          <p:cNvPr id="230" name="pexels-cottonbro-3737617.jpg"/>
          <p:cNvGrpSpPr/>
          <p:nvPr/>
        </p:nvGrpSpPr>
        <p:grpSpPr>
          <a:xfrm rot="21385521">
            <a:off x="375742" y="4591850"/>
            <a:ext cx="3015858" cy="4523787"/>
            <a:chOff x="0" y="0"/>
            <a:chExt cx="3015857" cy="4523786"/>
          </a:xfrm>
        </p:grpSpPr>
        <p:pic>
          <p:nvPicPr>
            <p:cNvPr id="229" name="pexels-cottonbro-3737617.jpg" descr="pexels-cottonbro-3737617.jpg"/>
            <p:cNvPicPr>
              <a:picLocks noChangeAspect="1"/>
            </p:cNvPicPr>
            <p:nvPr/>
          </p:nvPicPr>
          <p:blipFill>
            <a:blip r:embed="rId6">
              <a:extLst/>
            </a:blip>
            <a:stretch>
              <a:fillRect/>
            </a:stretch>
          </p:blipFill>
          <p:spPr>
            <a:xfrm>
              <a:off x="38100" y="25400"/>
              <a:ext cx="2939658" cy="4409487"/>
            </a:xfrm>
            <a:prstGeom prst="rect">
              <a:avLst/>
            </a:prstGeom>
            <a:ln>
              <a:noFill/>
            </a:ln>
            <a:effectLst/>
          </p:spPr>
        </p:pic>
        <p:pic>
          <p:nvPicPr>
            <p:cNvPr id="228" name="pexels-cottonbro-3737617.jpg" descr="pexels-cottonbro-3737617.jpg"/>
            <p:cNvPicPr>
              <a:picLocks noChangeAspect="0"/>
            </p:cNvPicPr>
            <p:nvPr/>
          </p:nvPicPr>
          <p:blipFill>
            <a:blip r:embed="rId7">
              <a:extLst/>
            </a:blip>
            <a:stretch>
              <a:fillRect/>
            </a:stretch>
          </p:blipFill>
          <p:spPr>
            <a:xfrm>
              <a:off x="0" y="0"/>
              <a:ext cx="3015858" cy="4523787"/>
            </a:xfrm>
            <a:prstGeom prst="rect">
              <a:avLst/>
            </a:prstGeom>
            <a:effectLst/>
          </p:spPr>
        </p:pic>
      </p:grpSp>
      <p:grpSp>
        <p:nvGrpSpPr>
          <p:cNvPr id="233" name="pexels-daria-shevtsova-1201589.jpg"/>
          <p:cNvGrpSpPr/>
          <p:nvPr/>
        </p:nvGrpSpPr>
        <p:grpSpPr>
          <a:xfrm rot="205854">
            <a:off x="9256408" y="4913808"/>
            <a:ext cx="3390711" cy="4558602"/>
            <a:chOff x="0" y="0"/>
            <a:chExt cx="3390709" cy="4558601"/>
          </a:xfrm>
        </p:grpSpPr>
        <p:pic>
          <p:nvPicPr>
            <p:cNvPr id="232" name="pexels-daria-shevtsova-1201589.jpg" descr="pexels-daria-shevtsova-1201589.jpg"/>
            <p:cNvPicPr>
              <a:picLocks noChangeAspect="1"/>
            </p:cNvPicPr>
            <p:nvPr/>
          </p:nvPicPr>
          <p:blipFill>
            <a:blip r:embed="rId8">
              <a:extLst/>
            </a:blip>
            <a:stretch>
              <a:fillRect/>
            </a:stretch>
          </p:blipFill>
          <p:spPr>
            <a:xfrm>
              <a:off x="38099" y="25399"/>
              <a:ext cx="3314511" cy="4444303"/>
            </a:xfrm>
            <a:prstGeom prst="rect">
              <a:avLst/>
            </a:prstGeom>
            <a:ln>
              <a:noFill/>
            </a:ln>
            <a:effectLst/>
          </p:spPr>
        </p:pic>
        <p:pic>
          <p:nvPicPr>
            <p:cNvPr id="231" name="pexels-daria-shevtsova-1201589.jpg" descr="pexels-daria-shevtsova-1201589.jpg"/>
            <p:cNvPicPr>
              <a:picLocks noChangeAspect="0"/>
            </p:cNvPicPr>
            <p:nvPr/>
          </p:nvPicPr>
          <p:blipFill>
            <a:blip r:embed="rId9">
              <a:extLst/>
            </a:blip>
            <a:stretch>
              <a:fillRect/>
            </a:stretch>
          </p:blipFill>
          <p:spPr>
            <a:xfrm>
              <a:off x="-1" y="-1"/>
              <a:ext cx="3390711" cy="4558603"/>
            </a:xfrm>
            <a:prstGeom prst="rect">
              <a:avLst/>
            </a:prstGeom>
            <a:effectLst/>
          </p:spPr>
        </p:pic>
      </p:gr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